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Lst>
  <p:notesMasterIdLst>
    <p:notesMasterId r:id="rId4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Lst>
  <p:sldSz cx="10158413" cy="7621588"/>
  <p:notesSz cx="6858000" cy="9144000"/>
  <p:defaultTextStyle>
    <a:defPPr>
      <a:defRPr lang="en-GB"/>
    </a:defPPr>
    <a:lvl1pPr algn="ctr" defTabSz="449263" rtl="0" fontAlgn="base">
      <a:spcBef>
        <a:spcPct val="0"/>
      </a:spcBef>
      <a:spcAft>
        <a:spcPct val="0"/>
      </a:spcAft>
      <a:buClr>
        <a:srgbClr val="000000"/>
      </a:buClr>
      <a:buSzPct val="100000"/>
      <a:buFont typeface="Times New Roman" pitchFamily="16" charset="0"/>
      <a:defRPr sz="3200" kern="1200">
        <a:solidFill>
          <a:schemeClr val="bg1"/>
        </a:solidFill>
        <a:latin typeface="Gill Sans"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3200" kern="1200">
        <a:solidFill>
          <a:schemeClr val="bg1"/>
        </a:solidFill>
        <a:latin typeface="Gill Sans"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3200" kern="1200">
        <a:solidFill>
          <a:schemeClr val="bg1"/>
        </a:solidFill>
        <a:latin typeface="Gill Sans"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3200" kern="1200">
        <a:solidFill>
          <a:schemeClr val="bg1"/>
        </a:solidFill>
        <a:latin typeface="Gill Sans"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3200" kern="1200">
        <a:solidFill>
          <a:schemeClr val="bg1"/>
        </a:solidFill>
        <a:latin typeface="Gill Sans" charset="0"/>
        <a:ea typeface="ＭＳ Ｐゴシック" charset="-128"/>
        <a:cs typeface="+mn-cs"/>
      </a:defRPr>
    </a:lvl5pPr>
    <a:lvl6pPr marL="2286000" algn="l" defTabSz="914400" rtl="0" eaLnBrk="1" latinLnBrk="0" hangingPunct="1">
      <a:defRPr sz="3200" kern="1200">
        <a:solidFill>
          <a:schemeClr val="bg1"/>
        </a:solidFill>
        <a:latin typeface="Gill Sans" charset="0"/>
        <a:ea typeface="ＭＳ Ｐゴシック" charset="-128"/>
        <a:cs typeface="+mn-cs"/>
      </a:defRPr>
    </a:lvl6pPr>
    <a:lvl7pPr marL="2743200" algn="l" defTabSz="914400" rtl="0" eaLnBrk="1" latinLnBrk="0" hangingPunct="1">
      <a:defRPr sz="3200" kern="1200">
        <a:solidFill>
          <a:schemeClr val="bg1"/>
        </a:solidFill>
        <a:latin typeface="Gill Sans" charset="0"/>
        <a:ea typeface="ＭＳ Ｐゴシック" charset="-128"/>
        <a:cs typeface="+mn-cs"/>
      </a:defRPr>
    </a:lvl7pPr>
    <a:lvl8pPr marL="3200400" algn="l" defTabSz="914400" rtl="0" eaLnBrk="1" latinLnBrk="0" hangingPunct="1">
      <a:defRPr sz="3200" kern="1200">
        <a:solidFill>
          <a:schemeClr val="bg1"/>
        </a:solidFill>
        <a:latin typeface="Gill Sans" charset="0"/>
        <a:ea typeface="ＭＳ Ｐゴシック" charset="-128"/>
        <a:cs typeface="+mn-cs"/>
      </a:defRPr>
    </a:lvl8pPr>
    <a:lvl9pPr marL="3657600" algn="l" defTabSz="914400" rtl="0" eaLnBrk="1" latinLnBrk="0" hangingPunct="1">
      <a:defRPr sz="3200" kern="1200">
        <a:solidFill>
          <a:schemeClr val="bg1"/>
        </a:solidFill>
        <a:latin typeface="Gill Sans"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200" y="12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7410"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7411" name="Text Box 3"/>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7412" name="Rectangle 4"/>
          <p:cNvSpPr>
            <a:spLocks noGrp="1" noChangeArrowheads="1"/>
          </p:cNvSpPr>
          <p:nvPr>
            <p:ph type="sldImg"/>
          </p:nvPr>
        </p:nvSpPr>
        <p:spPr bwMode="auto">
          <a:xfrm>
            <a:off x="1143000" y="685800"/>
            <a:ext cx="4570413" cy="34274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13"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s-ES" altLang="es-ES" smtClean="0"/>
          </a:p>
        </p:txBody>
      </p:sp>
      <p:sp>
        <p:nvSpPr>
          <p:cNvPr id="17414"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17415"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366194E6-7E95-4AEC-BDBB-C6E1A09D0012}" type="slidenum">
              <a:rPr lang="en-US" altLang="es-ES"/>
              <a:pPr/>
              <a:t>‹Nº›</a:t>
            </a:fld>
            <a:endParaRPr lang="en-US" altLang="es-ES"/>
          </a:p>
        </p:txBody>
      </p:sp>
    </p:spTree>
    <p:extLst>
      <p:ext uri="{BB962C8B-B14F-4D97-AF65-F5344CB8AC3E}">
        <p14:creationId xmlns:p14="http://schemas.microsoft.com/office/powerpoint/2010/main" val="393507078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25A5025-66FB-4D09-A633-F487B19D9B24}" type="slidenum">
              <a:rPr lang="en-US" altLang="es-ES"/>
              <a:pPr/>
              <a:t>1</a:t>
            </a:fld>
            <a:endParaRPr lang="en-US" altLang="es-ES"/>
          </a:p>
        </p:txBody>
      </p:sp>
      <p:sp>
        <p:nvSpPr>
          <p:cNvPr id="4812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DB6C3EF6-6071-4B7E-95A8-8E47AAE2BD7B}" type="slidenum">
              <a:rPr lang="es-ES" altLang="es-ES" sz="1200"/>
              <a:pPr algn="r">
                <a:buClrTx/>
                <a:buFontTx/>
                <a:buNone/>
              </a:pPr>
              <a:t>1</a:t>
            </a:fld>
            <a:endParaRPr lang="es-ES" altLang="es-ES" sz="1200"/>
          </a:p>
        </p:txBody>
      </p:sp>
      <p:sp>
        <p:nvSpPr>
          <p:cNvPr id="48130"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a:latin typeface="Gill Sans"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7094A9CF-449B-4E2C-B511-17339F17480A}" type="slidenum">
              <a:rPr lang="en-US" altLang="es-ES"/>
              <a:pPr/>
              <a:t>11</a:t>
            </a:fld>
            <a:endParaRPr lang="en-US" altLang="es-ES"/>
          </a:p>
        </p:txBody>
      </p:sp>
      <p:sp>
        <p:nvSpPr>
          <p:cNvPr id="58369" name="Rectangle 1"/>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C73524D-DB3A-46C2-89F0-05EDD2F05540}" type="slidenum">
              <a:rPr lang="en-US" altLang="es-ES"/>
              <a:pPr/>
              <a:t>12</a:t>
            </a:fld>
            <a:endParaRPr lang="en-US" altLang="es-ES"/>
          </a:p>
        </p:txBody>
      </p:sp>
      <p:sp>
        <p:nvSpPr>
          <p:cNvPr id="5939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C6FA1504-20F2-43F2-80A3-DD5494841D52}" type="slidenum">
              <a:rPr lang="es-ES" altLang="es-ES" sz="1200"/>
              <a:pPr algn="r">
                <a:buClrTx/>
                <a:buFontTx/>
                <a:buNone/>
              </a:pPr>
              <a:t>12</a:t>
            </a:fld>
            <a:endParaRPr lang="es-ES" altLang="es-ES" sz="1200"/>
          </a:p>
        </p:txBody>
      </p:sp>
      <p:sp>
        <p:nvSpPr>
          <p:cNvPr id="59394"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5"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A67A24C-3CE5-4E10-B491-171C9BEAB0C9}" type="slidenum">
              <a:rPr lang="en-US" altLang="es-ES"/>
              <a:pPr/>
              <a:t>13</a:t>
            </a:fld>
            <a:endParaRPr lang="en-US" altLang="es-ES"/>
          </a:p>
        </p:txBody>
      </p:sp>
      <p:sp>
        <p:nvSpPr>
          <p:cNvPr id="6041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C3D6BC6F-98EA-4D0E-9E0D-FB3BAFA2D2D2}" type="slidenum">
              <a:rPr lang="es-ES" altLang="es-ES" sz="1200"/>
              <a:pPr algn="r">
                <a:buClrTx/>
                <a:buFontTx/>
                <a:buNone/>
              </a:pPr>
              <a:t>13</a:t>
            </a:fld>
            <a:endParaRPr lang="es-ES" altLang="es-ES" sz="1200"/>
          </a:p>
        </p:txBody>
      </p:sp>
      <p:sp>
        <p:nvSpPr>
          <p:cNvPr id="60418"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D08C183-460D-448C-915D-5DA6F1F39E50}" type="slidenum">
              <a:rPr lang="en-US" altLang="es-ES"/>
              <a:pPr/>
              <a:t>14</a:t>
            </a:fld>
            <a:endParaRPr lang="en-US" altLang="es-ES"/>
          </a:p>
        </p:txBody>
      </p:sp>
      <p:sp>
        <p:nvSpPr>
          <p:cNvPr id="6144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DA41149D-6437-4C0A-9BA7-08302CE9DB4E}" type="slidenum">
              <a:rPr lang="es-ES" altLang="es-ES" sz="1200"/>
              <a:pPr algn="r">
                <a:buClrTx/>
                <a:buFontTx/>
                <a:buNone/>
              </a:pPr>
              <a:t>14</a:t>
            </a:fld>
            <a:endParaRPr lang="es-ES" altLang="es-ES" sz="1200"/>
          </a:p>
        </p:txBody>
      </p:sp>
      <p:sp>
        <p:nvSpPr>
          <p:cNvPr id="61442"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3"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1675172-D1D7-4EDB-AE97-AAA3A59813FE}" type="slidenum">
              <a:rPr lang="en-US" altLang="es-ES"/>
              <a:pPr/>
              <a:t>15</a:t>
            </a:fld>
            <a:endParaRPr lang="en-US" altLang="es-ES"/>
          </a:p>
        </p:txBody>
      </p:sp>
      <p:sp>
        <p:nvSpPr>
          <p:cNvPr id="6246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5CA91B47-025C-4F8E-8EFC-673B960CD9F0}" type="slidenum">
              <a:rPr lang="es-ES" altLang="es-ES" sz="1200"/>
              <a:pPr algn="r">
                <a:buClrTx/>
                <a:buFontTx/>
                <a:buNone/>
              </a:pPr>
              <a:t>15</a:t>
            </a:fld>
            <a:endParaRPr lang="es-ES" altLang="es-ES" sz="1200"/>
          </a:p>
        </p:txBody>
      </p:sp>
      <p:sp>
        <p:nvSpPr>
          <p:cNvPr id="62466"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7EBE0B1-CF03-4574-B5E3-7BD0D00D1177}" type="slidenum">
              <a:rPr lang="en-US" altLang="es-ES"/>
              <a:pPr/>
              <a:t>16</a:t>
            </a:fld>
            <a:endParaRPr lang="en-US" altLang="es-ES"/>
          </a:p>
        </p:txBody>
      </p:sp>
      <p:sp>
        <p:nvSpPr>
          <p:cNvPr id="6348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98EC8453-A0FC-48E4-A953-50D0B0ABF33D}" type="slidenum">
              <a:rPr lang="es-ES" altLang="es-ES" sz="1200"/>
              <a:pPr algn="r">
                <a:buClrTx/>
                <a:buFontTx/>
                <a:buNone/>
              </a:pPr>
              <a:t>16</a:t>
            </a:fld>
            <a:endParaRPr lang="es-ES" altLang="es-ES" sz="1200"/>
          </a:p>
        </p:txBody>
      </p:sp>
      <p:sp>
        <p:nvSpPr>
          <p:cNvPr id="63490"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1"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0441DCE-BB82-4290-BA8D-81BFE6DFF00E}" type="slidenum">
              <a:rPr lang="en-US" altLang="es-ES"/>
              <a:pPr/>
              <a:t>17</a:t>
            </a:fld>
            <a:endParaRPr lang="en-US" altLang="es-ES"/>
          </a:p>
        </p:txBody>
      </p:sp>
      <p:sp>
        <p:nvSpPr>
          <p:cNvPr id="6451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AB87DD0A-F1C0-4F1E-A2A1-12D6445DA790}" type="slidenum">
              <a:rPr lang="es-ES" altLang="es-ES" sz="1200"/>
              <a:pPr algn="r">
                <a:buClrTx/>
                <a:buFontTx/>
                <a:buNone/>
              </a:pPr>
              <a:t>17</a:t>
            </a:fld>
            <a:endParaRPr lang="es-ES" altLang="es-ES" sz="1200"/>
          </a:p>
        </p:txBody>
      </p:sp>
      <p:sp>
        <p:nvSpPr>
          <p:cNvPr id="64514"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A3D7366-AE48-4331-84BA-97DBB2EDC045}" type="slidenum">
              <a:rPr lang="en-US" altLang="es-ES"/>
              <a:pPr/>
              <a:t>18</a:t>
            </a:fld>
            <a:endParaRPr lang="en-US" altLang="es-ES"/>
          </a:p>
        </p:txBody>
      </p:sp>
      <p:sp>
        <p:nvSpPr>
          <p:cNvPr id="6553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1A867DD4-82B3-483B-BBAF-F5C6ECE84E31}" type="slidenum">
              <a:rPr lang="es-ES" altLang="es-ES" sz="1200"/>
              <a:pPr algn="r">
                <a:buClrTx/>
                <a:buFontTx/>
                <a:buNone/>
              </a:pPr>
              <a:t>18</a:t>
            </a:fld>
            <a:endParaRPr lang="es-ES" altLang="es-ES" sz="1200"/>
          </a:p>
        </p:txBody>
      </p:sp>
      <p:sp>
        <p:nvSpPr>
          <p:cNvPr id="65538"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A896397-18AC-4FA8-9EDC-F3BF734D95D6}" type="slidenum">
              <a:rPr lang="en-US" altLang="es-ES"/>
              <a:pPr/>
              <a:t>19</a:t>
            </a:fld>
            <a:endParaRPr lang="en-US" altLang="es-ES"/>
          </a:p>
        </p:txBody>
      </p:sp>
      <p:sp>
        <p:nvSpPr>
          <p:cNvPr id="6656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F2814A4E-46FE-4D00-822D-A8477CAAC8E1}" type="slidenum">
              <a:rPr lang="es-ES" altLang="es-ES" sz="1200"/>
              <a:pPr algn="r">
                <a:buClrTx/>
                <a:buFontTx/>
                <a:buNone/>
              </a:pPr>
              <a:t>19</a:t>
            </a:fld>
            <a:endParaRPr lang="es-ES" altLang="es-ES" sz="1200"/>
          </a:p>
        </p:txBody>
      </p:sp>
      <p:sp>
        <p:nvSpPr>
          <p:cNvPr id="66562"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3F0F853-77FA-45F6-913F-D64E592533C3}" type="slidenum">
              <a:rPr lang="en-US" altLang="es-ES"/>
              <a:pPr/>
              <a:t>20</a:t>
            </a:fld>
            <a:endParaRPr lang="en-US" altLang="es-ES"/>
          </a:p>
        </p:txBody>
      </p:sp>
      <p:sp>
        <p:nvSpPr>
          <p:cNvPr id="6758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E0201A74-1358-4B16-B656-2E8A9ED5FBD2}" type="slidenum">
              <a:rPr lang="en-US" altLang="es-ES" sz="1200"/>
              <a:pPr algn="r">
                <a:buClrTx/>
                <a:buFontTx/>
                <a:buNone/>
              </a:pPr>
              <a:t>20</a:t>
            </a:fld>
            <a:endParaRPr lang="en-US" altLang="es-ES" sz="1200"/>
          </a:p>
        </p:txBody>
      </p:sp>
      <p:sp>
        <p:nvSpPr>
          <p:cNvPr id="67586"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Text Box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eaLnBrk="1" hangingPunct="1">
              <a:lnSpc>
                <a:spcPct val="150000"/>
              </a:lnSpc>
              <a:spcBef>
                <a:spcPts val="12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s-ES">
                <a:cs typeface="Times New Roman" pitchFamily="16" charset="0"/>
              </a:rPr>
              <a:t>Se han propuesto dos redes atencionales en la orientación atencional: una</a:t>
            </a:r>
            <a:r>
              <a:rPr lang="en-US" altLang="es-ES" b="1">
                <a:cs typeface="Times New Roman" pitchFamily="16" charset="0"/>
              </a:rPr>
              <a:t> red dorsal</a:t>
            </a:r>
            <a:r>
              <a:rPr lang="en-US" altLang="es-ES">
                <a:cs typeface="Times New Roman" pitchFamily="16" charset="0"/>
              </a:rPr>
              <a:t> parietofrontal - control atencional voluntario, y una </a:t>
            </a:r>
            <a:r>
              <a:rPr lang="en-US" altLang="es-ES" b="1">
                <a:cs typeface="Times New Roman" pitchFamily="16" charset="0"/>
              </a:rPr>
              <a:t>red ventral</a:t>
            </a:r>
            <a:r>
              <a:rPr lang="en-US" altLang="es-ES">
                <a:cs typeface="Times New Roman" pitchFamily="16" charset="0"/>
              </a:rPr>
              <a:t> parietofrontal - control dirigido por los estímulos</a:t>
            </a:r>
          </a:p>
          <a:p>
            <a:pPr algn="just" eaLnBrk="1" hangingPunct="1">
              <a:lnSpc>
                <a:spcPct val="150000"/>
              </a:lnSpc>
              <a:spcBef>
                <a:spcPts val="12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s-ES">
                <a:cs typeface="Times New Roman" pitchFamily="16" charset="0"/>
              </a:rPr>
              <a:t>No está claro, no obstante, si estas dos redes atencionales representan la base neural de lo que se denominaba orientación atencional endógena y exógena en Psicología Cognitiva, o distintos circuitos de la red dorsal (</a:t>
            </a:r>
            <a:r>
              <a:rPr lang="en-US" altLang="es-ES" b="1">
                <a:cs typeface="Times New Roman" pitchFamily="16" charset="0"/>
              </a:rPr>
              <a:t>o el mismo pero con cursos temporales diferentes, Buschman y Miller, 2007</a:t>
            </a:r>
            <a:r>
              <a:rPr lang="en-US" altLang="es-ES">
                <a:cs typeface="Times New Roman" pitchFamily="16" charset="0"/>
              </a:rPr>
              <a:t>)</a:t>
            </a:r>
          </a:p>
          <a:p>
            <a:pPr algn="just" eaLnBrk="1" hangingPunct="1">
              <a:lnSpc>
                <a:spcPct val="150000"/>
              </a:lnSpc>
              <a:spcBef>
                <a:spcPts val="12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s-ES">
                <a:cs typeface="Times New Roman" pitchFamily="16" charset="0"/>
              </a:rPr>
              <a:t>No función de orientación y reorientación espacial, sino en términos más generales de orientación y reorientación del comportamiento dirigido a metas.</a:t>
            </a:r>
          </a:p>
          <a:p>
            <a:pPr algn="just" eaLnBrk="1" hangingPunct="1">
              <a:lnSpc>
                <a:spcPct val="150000"/>
              </a:lnSpc>
              <a:spcBef>
                <a:spcPts val="12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s-ES">
              <a:cs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6689208-09EC-4635-84DF-9B758967220A}" type="slidenum">
              <a:rPr lang="en-US" altLang="es-ES"/>
              <a:pPr/>
              <a:t>2</a:t>
            </a:fld>
            <a:endParaRPr lang="en-US" altLang="es-ES"/>
          </a:p>
        </p:txBody>
      </p:sp>
      <p:sp>
        <p:nvSpPr>
          <p:cNvPr id="49153" name="Rectangle 1"/>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69629C7-F11F-499B-97EB-D1C8113FC999}" type="slidenum">
              <a:rPr lang="en-US" altLang="es-ES"/>
              <a:pPr/>
              <a:t>21</a:t>
            </a:fld>
            <a:endParaRPr lang="en-US" altLang="es-ES"/>
          </a:p>
        </p:txBody>
      </p:sp>
      <p:sp>
        <p:nvSpPr>
          <p:cNvPr id="68609" name="Rectangle 1"/>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4F03380-6882-407E-8B11-540519DFBADE}" type="slidenum">
              <a:rPr lang="en-US" altLang="es-ES"/>
              <a:pPr/>
              <a:t>23</a:t>
            </a:fld>
            <a:endParaRPr lang="en-US" altLang="es-ES"/>
          </a:p>
        </p:txBody>
      </p:sp>
      <p:sp>
        <p:nvSpPr>
          <p:cNvPr id="7065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49EDCAC1-F02F-4D63-8369-08F7E38CB788}" type="slidenum">
              <a:rPr lang="en-GB" altLang="es-ES" sz="1200" b="1">
                <a:latin typeface="Arial" charset="0"/>
              </a:rPr>
              <a:pPr algn="r">
                <a:buClrTx/>
                <a:buFontTx/>
                <a:buNone/>
              </a:pPr>
              <a:t>23</a:t>
            </a:fld>
            <a:endParaRPr lang="en-GB" altLang="es-ES" sz="1200" b="1">
              <a:latin typeface="Arial" charset="0"/>
            </a:endParaRPr>
          </a:p>
        </p:txBody>
      </p:sp>
      <p:sp>
        <p:nvSpPr>
          <p:cNvPr id="70658"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70659" name="Rectangle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a:latin typeface="Calibri"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15C077B6-7A5F-4B23-B88C-FF7CCF403A59}" type="slidenum">
              <a:rPr lang="en-US" altLang="es-ES"/>
              <a:pPr/>
              <a:t>25</a:t>
            </a:fld>
            <a:endParaRPr lang="en-US" altLang="es-ES"/>
          </a:p>
        </p:txBody>
      </p:sp>
      <p:sp>
        <p:nvSpPr>
          <p:cNvPr id="72705" name="Text Box 1"/>
          <p:cNvSpPr txBox="1">
            <a:spLocks noChangeArrowheads="1"/>
          </p:cNvSpPr>
          <p:nvPr/>
        </p:nvSpPr>
        <p:spPr bwMode="auto">
          <a:xfrm>
            <a:off x="1400175" y="914400"/>
            <a:ext cx="4056063" cy="31353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72706" name="Text Box 2"/>
          <p:cNvSpPr txBox="1">
            <a:spLocks noChangeArrowheads="1"/>
          </p:cNvSpPr>
          <p:nvPr>
            <p:ph type="body"/>
          </p:nvPr>
        </p:nvSpPr>
        <p:spPr bwMode="auto">
          <a:xfrm>
            <a:off x="1046163" y="4352925"/>
            <a:ext cx="4770437" cy="3478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4138" eaLnBrk="1">
              <a:lnSpc>
                <a:spcPct val="93000"/>
              </a:lnSpc>
              <a:spcBef>
                <a:spcPct val="0"/>
              </a:spcBef>
              <a:buClrTx/>
              <a:buSzPct val="45000"/>
              <a:buFontTx/>
              <a:buNone/>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pPr>
            <a:r>
              <a:rPr lang="en-GB" altLang="es-ES">
                <a:latin typeface="Arial" charset="0"/>
                <a:ea typeface="ＭＳ Ｐゴシック" charset="-128"/>
              </a:rPr>
              <a:t>Intrinsic correlations between a seed region in the PCC and all other voxels in the brain for a single subject during resting fixation. The spatial distribution of correlation coefficients shows both correlations (positive values) and anticorrelations (negative values), thresholded at R = 0.3. The time course for a single run is shown for the seed region (PCC, yellow), a region positively correlated with this seed region in the MPF (orange), and a region negatively correlated with the seed region in the IPS (blue).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4C3D67F-F5E0-4C5D-BE29-FF0EAE21B8AC}" type="slidenum">
              <a:rPr lang="en-US" altLang="es-ES"/>
              <a:pPr/>
              <a:t>26</a:t>
            </a:fld>
            <a:endParaRPr lang="en-US" altLang="es-ES"/>
          </a:p>
        </p:txBody>
      </p:sp>
      <p:sp>
        <p:nvSpPr>
          <p:cNvPr id="73729" name="Rectangle 1"/>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CD780E8-EA04-43B5-A2BF-EAA5E0C05737}" type="slidenum">
              <a:rPr lang="en-US" altLang="es-ES"/>
              <a:pPr/>
              <a:t>28</a:t>
            </a:fld>
            <a:endParaRPr lang="en-US" altLang="es-ES"/>
          </a:p>
        </p:txBody>
      </p:sp>
      <p:sp>
        <p:nvSpPr>
          <p:cNvPr id="7577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0F1C17F9-9C2C-4FA2-BB5C-DEEADAB1E8B6}" type="slidenum">
              <a:rPr lang="es-ES" altLang="es-ES" sz="1200"/>
              <a:pPr algn="r">
                <a:buClrTx/>
                <a:buFontTx/>
                <a:buNone/>
              </a:pPr>
              <a:t>28</a:t>
            </a:fld>
            <a:endParaRPr lang="es-ES" altLang="es-ES" sz="1200"/>
          </a:p>
        </p:txBody>
      </p:sp>
      <p:sp>
        <p:nvSpPr>
          <p:cNvPr id="75778"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a:latin typeface="Gill Sans" charset="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9BD3488-9BCF-43C5-BF17-9F967EEC6B64}" type="slidenum">
              <a:rPr lang="en-US" altLang="es-ES"/>
              <a:pPr/>
              <a:t>29</a:t>
            </a:fld>
            <a:endParaRPr lang="en-US" altLang="es-ES"/>
          </a:p>
        </p:txBody>
      </p:sp>
      <p:sp>
        <p:nvSpPr>
          <p:cNvPr id="76801" name="Rectangle 1"/>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b="1">
                <a:latin typeface="Gill Sans" charset="0"/>
                <a:ea typeface="ＭＳ Ｐゴシック" charset="-128"/>
              </a:rPr>
              <a:t>Figure A1. </a:t>
            </a:r>
            <a:r>
              <a:rPr lang="es-ES" altLang="es-ES">
                <a:latin typeface="Gill Sans" charset="0"/>
                <a:ea typeface="ＭＳ Ｐゴシック" charset="-128"/>
              </a:rPr>
              <a:t>Time-series during the flanker task in ROIs in a TD child and time-series of the ICA componant in the TD group [A]. Localization of the ROIs (PCC, ACC and DFPLC) [B]. Correlations between the individual time-series in ROIs and subject-mode values in TD children [C], children with ADHD off-MPH [D], and children with ADHD on-MPH [E].</a:t>
            </a:r>
            <a:br>
              <a:rPr lang="es-ES" altLang="es-ES">
                <a:latin typeface="Gill Sans" charset="0"/>
                <a:ea typeface="ＭＳ Ｐゴシック" charset="-128"/>
              </a:rPr>
            </a:br>
            <a:r>
              <a:rPr lang="es-ES" altLang="es-ES">
                <a:latin typeface="Gill Sans" charset="0"/>
                <a:ea typeface="ＭＳ Ｐゴシック" charset="-128"/>
              </a:rPr>
              <a:t>Note. ROI = region of interest; TD = typical development; ICA = independent componant analysis; PCC = posterior cingulate cortex; ACC = anterior cingulate cortex; DFPLC = dorsolateral prefrontal cortex; MPH = methylphenidate </a:t>
            </a:r>
          </a:p>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a:latin typeface="Gill Sans" charset="0"/>
              <a:ea typeface="ＭＳ Ｐゴシック" charset="-128"/>
            </a:endParaRPr>
          </a:p>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a:latin typeface="Gill Sans" charset="0"/>
                <a:ea typeface="ＭＳ Ｐゴシック" charset="-128"/>
              </a:rPr>
              <a:t>Querne, L., Fall, S., Le Moing, A. G., Bourel-Ponchel, E., Delignieres, A., Simonnot, A., . . . Berquin, P. (2014). Effects of Methylphenidate on Default-Mode Network/Task-Positive Network Synchronization in Children With ADHD. </a:t>
            </a:r>
            <a:r>
              <a:rPr lang="es-ES" altLang="es-ES" i="1">
                <a:latin typeface="Gill Sans" charset="0"/>
                <a:ea typeface="ＭＳ Ｐゴシック" charset="-128"/>
              </a:rPr>
              <a:t>J Atten Disord</a:t>
            </a:r>
            <a:r>
              <a:rPr lang="es-ES" altLang="es-ES">
                <a:latin typeface="Gill Sans" charset="0"/>
                <a:ea typeface="ＭＳ Ｐゴシック" charset="-128"/>
              </a:rPr>
              <a:t>. doi: 10.1177/1087054713517542</a:t>
            </a:r>
          </a:p>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a:latin typeface="Gill Sans" charset="0"/>
              <a:ea typeface="ＭＳ Ｐゴシック" charset="-128"/>
            </a:endParaRPr>
          </a:p>
        </p:txBody>
      </p:sp>
      <p:sp>
        <p:nvSpPr>
          <p:cNvPr id="7680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DDC83AB6-02FE-4754-AFD1-1AE7391E0613}" type="slidenum">
              <a:rPr lang="en-US" altLang="es-ES" sz="1200"/>
              <a:pPr algn="r">
                <a:buClrTx/>
                <a:buFontTx/>
                <a:buNone/>
              </a:pPr>
              <a:t>29</a:t>
            </a:fld>
            <a:endParaRPr lang="en-US" altLang="es-E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1B62BE4-DDAC-44DE-8DC7-1CECDB42D915}" type="slidenum">
              <a:rPr lang="en-US" altLang="es-ES"/>
              <a:pPr/>
              <a:t>3</a:t>
            </a:fld>
            <a:endParaRPr lang="en-US" altLang="es-ES"/>
          </a:p>
        </p:txBody>
      </p:sp>
      <p:sp>
        <p:nvSpPr>
          <p:cNvPr id="5017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C4FFD0F4-ED8E-4CF1-9E84-9522DC7FF8D1}" type="slidenum">
              <a:rPr lang="en-US" altLang="es-ES" sz="1200"/>
              <a:pPr algn="r">
                <a:buClrTx/>
                <a:buFontTx/>
                <a:buNone/>
              </a:pPr>
              <a:t>3</a:t>
            </a:fld>
            <a:endParaRPr lang="en-US" altLang="es-ES" sz="1200"/>
          </a:p>
        </p:txBody>
      </p:sp>
      <p:sp>
        <p:nvSpPr>
          <p:cNvPr id="50178"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sz="1600">
              <a:latin typeface="Lucida Grande"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9D2D60E6-ACE6-40AD-B940-1AD3BF341F00}" type="slidenum">
              <a:rPr lang="en-US" altLang="es-ES"/>
              <a:pPr/>
              <a:t>4</a:t>
            </a:fld>
            <a:endParaRPr lang="en-US" altLang="es-ES"/>
          </a:p>
        </p:txBody>
      </p:sp>
      <p:sp>
        <p:nvSpPr>
          <p:cNvPr id="51201" name="Rectangle 1"/>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7DBF4B5-2F25-4236-B74F-683C9ABCA98A}" type="slidenum">
              <a:rPr lang="en-US" altLang="es-ES"/>
              <a:pPr/>
              <a:t>5</a:t>
            </a:fld>
            <a:endParaRPr lang="en-US" altLang="es-ES"/>
          </a:p>
        </p:txBody>
      </p:sp>
      <p:sp>
        <p:nvSpPr>
          <p:cNvPr id="5222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3F9998A2-6ACB-4D5F-9C63-937CCE797F68}" type="slidenum">
              <a:rPr lang="en-US" altLang="es-ES" sz="1200"/>
              <a:pPr algn="r">
                <a:buClrTx/>
                <a:buFontTx/>
                <a:buNone/>
              </a:pPr>
              <a:t>5</a:t>
            </a:fld>
            <a:endParaRPr lang="en-US" altLang="es-ES" sz="1200"/>
          </a:p>
        </p:txBody>
      </p:sp>
      <p:sp>
        <p:nvSpPr>
          <p:cNvPr id="52226"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sz="1600">
              <a:latin typeface="Lucida Grande"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BD40DAE-B68E-4225-ABD7-E779E32B79F6}" type="slidenum">
              <a:rPr lang="en-US" altLang="es-ES"/>
              <a:pPr/>
              <a:t>6</a:t>
            </a:fld>
            <a:endParaRPr lang="en-US" altLang="es-ES"/>
          </a:p>
        </p:txBody>
      </p:sp>
      <p:sp>
        <p:nvSpPr>
          <p:cNvPr id="5324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084EF1B1-990A-4ECC-99D2-593DDEA916B0}" type="slidenum">
              <a:rPr lang="en-GB" altLang="es-ES" sz="1200" b="1">
                <a:latin typeface="Arial" charset="0"/>
              </a:rPr>
              <a:pPr algn="r">
                <a:buClrTx/>
                <a:buFontTx/>
                <a:buNone/>
              </a:pPr>
              <a:t>6</a:t>
            </a:fld>
            <a:endParaRPr lang="en-GB" altLang="es-ES" sz="1200" b="1">
              <a:latin typeface="Arial" charset="0"/>
            </a:endParaRPr>
          </a:p>
        </p:txBody>
      </p:sp>
      <p:sp>
        <p:nvSpPr>
          <p:cNvPr id="53250"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53251" name="Rectangle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a:latin typeface="Calibri"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01CEA6B6-8D14-462F-98CF-BE987BE0B7C6}" type="slidenum">
              <a:rPr lang="en-US" altLang="es-ES"/>
              <a:pPr/>
              <a:t>8</a:t>
            </a:fld>
            <a:endParaRPr lang="en-US" altLang="es-ES"/>
          </a:p>
        </p:txBody>
      </p:sp>
      <p:sp>
        <p:nvSpPr>
          <p:cNvPr id="55297" name="Rectangle 1"/>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DFAC4BF-472A-4200-9693-019A18AAB572}" type="slidenum">
              <a:rPr lang="en-US" altLang="es-ES"/>
              <a:pPr/>
              <a:t>9</a:t>
            </a:fld>
            <a:endParaRPr lang="en-US" altLang="es-ES"/>
          </a:p>
        </p:txBody>
      </p:sp>
      <p:sp>
        <p:nvSpPr>
          <p:cNvPr id="56321" name="Rectangle 1"/>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34E493F-1846-4665-BEEC-7CFB28DD8FC5}" type="slidenum">
              <a:rPr lang="en-US" altLang="es-ES"/>
              <a:pPr/>
              <a:t>10</a:t>
            </a:fld>
            <a:endParaRPr lang="en-US" altLang="es-ES"/>
          </a:p>
        </p:txBody>
      </p:sp>
      <p:sp>
        <p:nvSpPr>
          <p:cNvPr id="573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gn="r">
              <a:buClrTx/>
              <a:buFontTx/>
              <a:buNone/>
            </a:pPr>
            <a:fld id="{E398B6B6-0BD4-4768-8307-2CC4C392DE1A}" type="slidenum">
              <a:rPr lang="en-US" altLang="es-ES" sz="1200"/>
              <a:pPr algn="r">
                <a:buClrTx/>
                <a:buFontTx/>
                <a:buNone/>
              </a:pPr>
              <a:t>10</a:t>
            </a:fld>
            <a:endParaRPr lang="en-US" altLang="es-ES" sz="1200"/>
          </a:p>
        </p:txBody>
      </p:sp>
      <p:sp>
        <p:nvSpPr>
          <p:cNvPr id="57346" name="Rectangle 2"/>
          <p:cNvSpPr txBox="1">
            <a:spLocks noChangeArrowheads="1"/>
          </p:cNvSpPr>
          <p:nvPr>
            <p:ph type="sldImg"/>
          </p:nvPr>
        </p:nvSpPr>
        <p:spPr bwMode="auto">
          <a:xfrm>
            <a:off x="1144588" y="685800"/>
            <a:ext cx="4568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3"/>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es-ES" sz="1600">
              <a:latin typeface="Lucida Grande"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07442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195928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0715132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508000" y="1778000"/>
            <a:ext cx="9142413" cy="50307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535260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346368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0" y="1778000"/>
            <a:ext cx="4494213"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1778000"/>
            <a:ext cx="4495800"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931331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216535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424115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5434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004787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6954401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9142413" cy="50307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978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39025" y="-762000"/>
            <a:ext cx="2363788" cy="76946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762000"/>
            <a:ext cx="6943725" cy="76946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004504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304800"/>
            <a:ext cx="2284413" cy="6503988"/>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304800"/>
            <a:ext cx="6705600" cy="65039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260226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2792610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368321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80254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90600" y="2159000"/>
            <a:ext cx="1890713"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033713" y="2159000"/>
            <a:ext cx="1892300"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671284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11632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2879986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7587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108497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13437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7346760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827208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24700" y="-344488"/>
            <a:ext cx="2043113" cy="697230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90600" y="-344488"/>
            <a:ext cx="5981700" cy="69723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739907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1995545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4201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883170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90600" y="2159000"/>
            <a:ext cx="4011613"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2159000"/>
            <a:ext cx="4013200"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060038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255361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4764107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8188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64632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508000" y="1778000"/>
            <a:ext cx="9142413" cy="50307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43352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75981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976509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24700" y="-344488"/>
            <a:ext cx="2043113" cy="697230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90600" y="-344488"/>
            <a:ext cx="5981700" cy="69723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830292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5515454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535964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2445132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70600" y="2159000"/>
            <a:ext cx="1471613"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7694613" y="2159000"/>
            <a:ext cx="1473200"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177080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652205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9885148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76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597108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646152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776096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260443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24700" y="-344488"/>
            <a:ext cx="2043113" cy="697230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90600" y="-344488"/>
            <a:ext cx="5981700" cy="69723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84340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7503879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39598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7341065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90600" y="2159000"/>
            <a:ext cx="1890713"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033713" y="2159000"/>
            <a:ext cx="1892300"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221325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588069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61571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0" y="1778000"/>
            <a:ext cx="4494213"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1778000"/>
            <a:ext cx="4495800"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119885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509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635710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04218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093437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24700" y="-344488"/>
            <a:ext cx="2043113" cy="697230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90600" y="-344488"/>
            <a:ext cx="5981700" cy="69723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162111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9468652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630578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0589869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90600" y="990600"/>
            <a:ext cx="4011613" cy="563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990600"/>
            <a:ext cx="4013200" cy="563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8395885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7023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420220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4075020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1155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85546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8336577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568344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304800"/>
            <a:ext cx="2284413" cy="6323013"/>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304800"/>
            <a:ext cx="6705600" cy="6323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52092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2175894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047380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6551332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90600" y="2159000"/>
            <a:ext cx="4011613"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2159000"/>
            <a:ext cx="4013200"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0994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1554121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483080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26117093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1275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9412423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139787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840176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24700" y="-344488"/>
            <a:ext cx="2043113" cy="697230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90600" y="-344488"/>
            <a:ext cx="5981700" cy="69723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5600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651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21070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11613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95226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9142413" cy="50307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76415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304800"/>
            <a:ext cx="2284413" cy="6503988"/>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304800"/>
            <a:ext cx="6705600" cy="65039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9963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4277884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508000" y="1778000"/>
            <a:ext cx="9142413" cy="50307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9352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564879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0" y="1778000"/>
            <a:ext cx="4494213"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1778000"/>
            <a:ext cx="4495800"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169655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512302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074347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27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166017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963717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09628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9142413" cy="50307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53693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1778000"/>
            <a:ext cx="2284413" cy="50307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6705600" cy="50307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84652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014854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67420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645607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990600" y="3924300"/>
            <a:ext cx="4011613" cy="88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3924300"/>
            <a:ext cx="4013200" cy="887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27879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21562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8404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1854200"/>
            <a:ext cx="4652963" cy="507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8263" y="1854200"/>
            <a:ext cx="4654550" cy="507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28069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379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755248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54567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53424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24700" y="857250"/>
            <a:ext cx="2043113" cy="39544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990600" y="857250"/>
            <a:ext cx="5981700" cy="39544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0711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2141284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508000" y="1778000"/>
            <a:ext cx="9142413" cy="50307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59204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403780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0" y="1778000"/>
            <a:ext cx="4494213"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1778000"/>
            <a:ext cx="4495800"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20153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97372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86767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860013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963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9410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57814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9142413" cy="50307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70479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1778000"/>
            <a:ext cx="2284413" cy="61420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6705600" cy="61420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79941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329531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508000" y="1778000"/>
            <a:ext cx="9142413" cy="50307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245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224328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0" y="1778000"/>
            <a:ext cx="4494213"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1778000"/>
            <a:ext cx="4495800"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7867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222538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69605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285802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8062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439697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196196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9142413" cy="50307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06447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1778000"/>
            <a:ext cx="2284413" cy="61420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6705600" cy="61420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0697911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5153416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147016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80499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2813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3746500"/>
            <a:ext cx="2214563" cy="2576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862263" y="3746500"/>
            <a:ext cx="2216150" cy="2576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716578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92654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351296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193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80861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837431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86822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933825" y="-508000"/>
            <a:ext cx="1144588" cy="6831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508000"/>
            <a:ext cx="3286125" cy="6831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871320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4277097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5328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86230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7316440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3746500"/>
            <a:ext cx="2214563" cy="2576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862263" y="3746500"/>
            <a:ext cx="2216150" cy="2576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923551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986050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101763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0338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8068065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403782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387987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933825" y="-508000"/>
            <a:ext cx="1144588" cy="6831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508000"/>
            <a:ext cx="3286125" cy="6831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397682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2366963"/>
            <a:ext cx="8634413" cy="16351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24000" y="4319588"/>
            <a:ext cx="7110413" cy="1946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42165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045968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508000" y="1778000"/>
            <a:ext cx="9142413" cy="50307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1550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1688" y="4897438"/>
            <a:ext cx="8636000" cy="15144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01688" y="3230563"/>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9173869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0" y="1778000"/>
            <a:ext cx="4494213"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54613" y="1778000"/>
            <a:ext cx="4495800" cy="50307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4635007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4800"/>
            <a:ext cx="9142413" cy="1270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8000" y="1706563"/>
            <a:ext cx="4487863"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8000" y="2417763"/>
            <a:ext cx="4487863"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60963" y="1706563"/>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60963" y="2417763"/>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367332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9815918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7675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8000" y="303213"/>
            <a:ext cx="3341688" cy="1292225"/>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71925" y="303213"/>
            <a:ext cx="5678488" cy="65055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8000" y="1595438"/>
            <a:ext cx="3341688"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0829723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90725" y="5335588"/>
            <a:ext cx="6096000" cy="62865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90725" y="681038"/>
            <a:ext cx="6096000" cy="45735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90725" y="5964238"/>
            <a:ext cx="6096000" cy="895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1126899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1778000"/>
            <a:ext cx="9142413" cy="50307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559551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66000" y="-344488"/>
            <a:ext cx="2284413" cy="7153276"/>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0" y="-344488"/>
            <a:ext cx="6705600" cy="7153276"/>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86169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42900" y="-762000"/>
            <a:ext cx="9459913" cy="281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
        <p:nvSpPr>
          <p:cNvPr id="1026" name="Rectangle 2"/>
          <p:cNvSpPr>
            <a:spLocks noGrp="1" noChangeArrowheads="1"/>
          </p:cNvSpPr>
          <p:nvPr>
            <p:ph type="body" idx="1"/>
          </p:nvPr>
        </p:nvSpPr>
        <p:spPr bwMode="auto">
          <a:xfrm>
            <a:off x="342900" y="1854200"/>
            <a:ext cx="9459913" cy="507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9pPr>
    </p:titleStyle>
    <p:bodyStyle>
      <a:lvl1pPr marL="342900" indent="-3429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cs typeface="+mn-cs"/>
        </a:defRPr>
      </a:lvl1pPr>
      <a:lvl2pPr marL="742950" indent="-28575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2pPr>
      <a:lvl3pPr marL="11430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3pPr>
      <a:lvl4pPr marL="16002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4pPr>
      <a:lvl5pPr marL="20574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5pPr>
      <a:lvl6pPr marL="25146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6pPr>
      <a:lvl7pPr marL="29718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7pPr>
      <a:lvl8pPr marL="34290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8pPr>
      <a:lvl9pPr marL="38862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2pPr>
      <a:lvl3pPr marL="11430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3pPr>
      <a:lvl4pPr marL="16002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4pPr>
      <a:lvl5pPr marL="20574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5pPr>
      <a:lvl6pPr marL="25146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6pPr>
      <a:lvl7pPr marL="29718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7pPr>
      <a:lvl8pPr marL="34290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8pPr>
      <a:lvl9pPr marL="38862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990600" y="-344488"/>
            <a:ext cx="8177213" cy="3000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
        <p:nvSpPr>
          <p:cNvPr id="11266" name="Rectangle 2"/>
          <p:cNvSpPr>
            <a:spLocks noGrp="1" noChangeArrowheads="1"/>
          </p:cNvSpPr>
          <p:nvPr>
            <p:ph type="body" idx="1"/>
          </p:nvPr>
        </p:nvSpPr>
        <p:spPr bwMode="auto">
          <a:xfrm>
            <a:off x="990600" y="2159000"/>
            <a:ext cx="3935413"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4pPr>
      <a:lvl5pPr marL="20574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5pPr>
      <a:lvl6pPr marL="25146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6pPr>
      <a:lvl7pPr marL="29718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7pPr>
      <a:lvl8pPr marL="34290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8pPr>
      <a:lvl9pPr marL="38862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990600" y="-344488"/>
            <a:ext cx="8177213" cy="3000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
        <p:nvSpPr>
          <p:cNvPr id="12290" name="Rectangle 2"/>
          <p:cNvSpPr>
            <a:spLocks noGrp="1" noChangeArrowheads="1"/>
          </p:cNvSpPr>
          <p:nvPr>
            <p:ph type="body" idx="1"/>
          </p:nvPr>
        </p:nvSpPr>
        <p:spPr bwMode="auto">
          <a:xfrm>
            <a:off x="990600" y="2159000"/>
            <a:ext cx="8177213"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t"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4pPr>
      <a:lvl5pPr marL="20574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5pPr>
      <a:lvl6pPr marL="25146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6pPr>
      <a:lvl7pPr marL="29718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7pPr>
      <a:lvl8pPr marL="34290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8pPr>
      <a:lvl9pPr marL="38862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990600" y="-344488"/>
            <a:ext cx="8177213" cy="3000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
        <p:nvSpPr>
          <p:cNvPr id="13314" name="Rectangle 2"/>
          <p:cNvSpPr>
            <a:spLocks noGrp="1" noChangeArrowheads="1"/>
          </p:cNvSpPr>
          <p:nvPr>
            <p:ph type="body" idx="1"/>
          </p:nvPr>
        </p:nvSpPr>
        <p:spPr bwMode="auto">
          <a:xfrm>
            <a:off x="6070600" y="2159000"/>
            <a:ext cx="3097213"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4pPr>
      <a:lvl5pPr marL="20574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5pPr>
      <a:lvl6pPr marL="25146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6pPr>
      <a:lvl7pPr marL="29718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7pPr>
      <a:lvl8pPr marL="34290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8pPr>
      <a:lvl9pPr marL="38862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990600" y="-344488"/>
            <a:ext cx="8177213" cy="3000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
        <p:nvSpPr>
          <p:cNvPr id="14338" name="Rectangle 2"/>
          <p:cNvSpPr>
            <a:spLocks noGrp="1" noChangeArrowheads="1"/>
          </p:cNvSpPr>
          <p:nvPr>
            <p:ph type="body" idx="1"/>
          </p:nvPr>
        </p:nvSpPr>
        <p:spPr bwMode="auto">
          <a:xfrm>
            <a:off x="990600" y="2159000"/>
            <a:ext cx="3935413"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4pPr>
      <a:lvl5pPr marL="20574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5pPr>
      <a:lvl6pPr marL="25146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6pPr>
      <a:lvl7pPr marL="29718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7pPr>
      <a:lvl8pPr marL="34290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8pPr>
      <a:lvl9pPr marL="3886200" indent="-228600" algn="l" defTabSz="449263" rtl="0" eaLnBrk="0" fontAlgn="base" hangingPunct="0">
        <a:spcBef>
          <a:spcPts val="3000"/>
        </a:spcBef>
        <a:spcAft>
          <a:spcPct val="0"/>
        </a:spcAft>
        <a:buClr>
          <a:srgbClr val="000000"/>
        </a:buClr>
        <a:buSzPct val="100000"/>
        <a:buFont typeface="Times New Roman" pitchFamily="16" charset="0"/>
        <a:defRPr sz="24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bwMode="auto">
          <a:xfrm>
            <a:off x="990600" y="990600"/>
            <a:ext cx="8177213" cy="563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defRPr>
      </a:lvl2pPr>
      <a:lvl3pPr marL="1143000" indent="-22860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defRPr>
      </a:lvl3pPr>
      <a:lvl4pPr marL="1600200" indent="-22860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defRPr>
      </a:lvl4pPr>
      <a:lvl5pPr marL="2057400" indent="-22860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defRPr>
      </a:lvl5pPr>
      <a:lvl6pPr marL="2514600" indent="-22860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defRPr>
      </a:lvl6pPr>
      <a:lvl7pPr marL="2971800" indent="-22860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defRPr>
      </a:lvl7pPr>
      <a:lvl8pPr marL="3429000" indent="-22860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defRPr>
      </a:lvl8pPr>
      <a:lvl9pPr marL="3886200" indent="-228600" algn="l" defTabSz="449263" rtl="0" eaLnBrk="0" fontAlgn="base" hangingPunct="0">
        <a:spcBef>
          <a:spcPts val="3700"/>
        </a:spcBef>
        <a:spcAft>
          <a:spcPct val="0"/>
        </a:spcAft>
        <a:buClr>
          <a:srgbClr val="000000"/>
        </a:buClr>
        <a:buSzPct val="100000"/>
        <a:buFont typeface="Times New Roman" pitchFamily="16" charset="0"/>
        <a:defRPr sz="32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990600" y="-344488"/>
            <a:ext cx="8177213" cy="3000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
        <p:nvSpPr>
          <p:cNvPr id="16386" name="Rectangle 2"/>
          <p:cNvSpPr>
            <a:spLocks noGrp="1" noChangeArrowheads="1"/>
          </p:cNvSpPr>
          <p:nvPr>
            <p:ph type="body" idx="1"/>
          </p:nvPr>
        </p:nvSpPr>
        <p:spPr bwMode="auto">
          <a:xfrm>
            <a:off x="990600" y="2159000"/>
            <a:ext cx="8177213"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2pPr>
      <a:lvl3pPr marL="11430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3pPr>
      <a:lvl4pPr marL="16002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4pPr>
      <a:lvl5pPr marL="20574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5pPr>
      <a:lvl6pPr marL="25146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6pPr>
      <a:lvl7pPr marL="29718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7pPr>
      <a:lvl8pPr marL="34290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8pPr>
      <a:lvl9pPr marL="38862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000">
          <a:solidFill>
            <a:srgbClr val="515151"/>
          </a:solidFill>
          <a:latin typeface="Herculanum" charset="0"/>
          <a:ea typeface="ＭＳ Ｐゴシック" charset="-128"/>
        </a:defRPr>
      </a:lvl9pPr>
    </p:titleStyle>
    <p:bodyStyle>
      <a:lvl1pPr marL="342900" indent="-3429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cs typeface="+mn-cs"/>
        </a:defRPr>
      </a:lvl1pPr>
      <a:lvl2pPr marL="742950" indent="-28575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2pPr>
      <a:lvl3pPr marL="11430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3pPr>
      <a:lvl4pPr marL="16002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4pPr>
      <a:lvl5pPr marL="20574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5pPr>
      <a:lvl6pPr marL="25146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6pPr>
      <a:lvl7pPr marL="29718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7pPr>
      <a:lvl8pPr marL="34290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8pPr>
      <a:lvl9pPr marL="3886200" indent="-228600" algn="l" defTabSz="449263" rtl="0" eaLnBrk="0" fontAlgn="base" hangingPunct="0">
        <a:spcBef>
          <a:spcPts val="2800"/>
        </a:spcBef>
        <a:spcAft>
          <a:spcPct val="0"/>
        </a:spcAft>
        <a:buClr>
          <a:srgbClr val="000000"/>
        </a:buClr>
        <a:buSzPct val="100000"/>
        <a:buFont typeface="Times New Roman" pitchFamily="16" charset="0"/>
        <a:defRPr sz="3200">
          <a:solidFill>
            <a:srgbClr val="718EB8"/>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990600" y="2308225"/>
            <a:ext cx="8177213" cy="300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990600" y="3924300"/>
            <a:ext cx="8177213"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t"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
        <p:nvSpPr>
          <p:cNvPr id="4098" name="Rectangle 2"/>
          <p:cNvSpPr>
            <a:spLocks noGrp="1" noChangeArrowheads="1"/>
          </p:cNvSpPr>
          <p:nvPr>
            <p:ph type="title"/>
          </p:nvPr>
        </p:nvSpPr>
        <p:spPr bwMode="auto">
          <a:xfrm>
            <a:off x="990600" y="857250"/>
            <a:ext cx="8177213" cy="300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b" anchorCtr="0" compatLnSpc="1">
            <a:prstTxWarp prst="textNoShape">
              <a:avLst/>
            </a:prstTxWarp>
          </a:bodyPr>
          <a:lstStyle/>
          <a:p>
            <a:pPr lvl="0"/>
            <a:r>
              <a:rPr lang="en-GB" altLang="es-ES" smtClean="0"/>
              <a:t>Pulse para editar el formato del texto de título</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990600" y="4919663"/>
            <a:ext cx="8177213" cy="300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990600" y="4919663"/>
            <a:ext cx="8177213" cy="300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495300" y="3746500"/>
            <a:ext cx="4583113" cy="257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t"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
        <p:nvSpPr>
          <p:cNvPr id="7170" name="Rectangle 2"/>
          <p:cNvSpPr>
            <a:spLocks noGrp="1" noChangeArrowheads="1"/>
          </p:cNvSpPr>
          <p:nvPr>
            <p:ph type="title"/>
          </p:nvPr>
        </p:nvSpPr>
        <p:spPr bwMode="auto">
          <a:xfrm>
            <a:off x="495300" y="-508000"/>
            <a:ext cx="4583113" cy="418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b" anchorCtr="0" compatLnSpc="1">
            <a:prstTxWarp prst="textNoShape">
              <a:avLst/>
            </a:prstTxWarp>
          </a:bodyPr>
          <a:lstStyle/>
          <a:p>
            <a:pPr lvl="0"/>
            <a:r>
              <a:rPr lang="en-GB" altLang="es-ES" smtClean="0"/>
              <a:t>Pulse para editar el formato del texto de título</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9pPr>
    </p:titleStyle>
    <p:bodyStyle>
      <a:lvl1pPr marL="342900" indent="-3429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495300" y="3746500"/>
            <a:ext cx="4583113" cy="257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t" anchorCtr="0" compatLnSpc="1">
            <a:prstTxWarp prst="textNoShape">
              <a:avLst/>
            </a:prstTxWarp>
          </a:bodyPr>
          <a:lstStyle/>
          <a:p>
            <a:pPr lvl="0"/>
            <a:r>
              <a:rPr lang="en-GB" altLang="es-ES" smtClean="0"/>
              <a:t>Pulse para editar los formatos del texto del esquema</a:t>
            </a:r>
          </a:p>
          <a:p>
            <a:pPr lvl="1"/>
            <a:r>
              <a:rPr lang="en-GB" altLang="es-ES" smtClean="0"/>
              <a:t>Segundo nivel del esquema</a:t>
            </a:r>
          </a:p>
          <a:p>
            <a:pPr lvl="2"/>
            <a:r>
              <a:rPr lang="en-GB" altLang="es-ES" smtClean="0"/>
              <a:t>Tercer nivel del esquema</a:t>
            </a:r>
          </a:p>
          <a:p>
            <a:pPr lvl="3"/>
            <a:r>
              <a:rPr lang="en-GB" altLang="es-ES" smtClean="0"/>
              <a:t>Cuarto nivel del esquema</a:t>
            </a:r>
          </a:p>
          <a:p>
            <a:pPr lvl="4"/>
            <a:r>
              <a:rPr lang="en-GB" altLang="es-ES" smtClean="0"/>
              <a:t>Quinto nivel del esquema</a:t>
            </a:r>
          </a:p>
          <a:p>
            <a:pPr lvl="4"/>
            <a:r>
              <a:rPr lang="en-GB" altLang="es-ES" smtClean="0"/>
              <a:t>Sexto nivel del esquema</a:t>
            </a:r>
          </a:p>
          <a:p>
            <a:pPr lvl="4"/>
            <a:r>
              <a:rPr lang="en-GB" altLang="es-ES" smtClean="0"/>
              <a:t>Séptimo nivel del esquema</a:t>
            </a:r>
          </a:p>
          <a:p>
            <a:pPr lvl="4"/>
            <a:r>
              <a:rPr lang="en-GB" altLang="es-ES" smtClean="0"/>
              <a:t>Octavo nivel del esquema</a:t>
            </a:r>
          </a:p>
          <a:p>
            <a:pPr lvl="4"/>
            <a:r>
              <a:rPr lang="en-GB" altLang="es-ES" smtClean="0"/>
              <a:t>Noveno nivel del esquema</a:t>
            </a:r>
          </a:p>
        </p:txBody>
      </p:sp>
      <p:sp>
        <p:nvSpPr>
          <p:cNvPr id="8194" name="Rectangle 2"/>
          <p:cNvSpPr>
            <a:spLocks noGrp="1" noChangeArrowheads="1"/>
          </p:cNvSpPr>
          <p:nvPr>
            <p:ph type="title"/>
          </p:nvPr>
        </p:nvSpPr>
        <p:spPr bwMode="auto">
          <a:xfrm>
            <a:off x="495300" y="-508000"/>
            <a:ext cx="4583113" cy="418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b" anchorCtr="0" compatLnSpc="1">
            <a:prstTxWarp prst="textNoShape">
              <a:avLst/>
            </a:prstTxWarp>
          </a:bodyPr>
          <a:lstStyle/>
          <a:p>
            <a:pPr lvl="0"/>
            <a:r>
              <a:rPr lang="en-GB" altLang="es-ES" smtClean="0"/>
              <a:t>Pulse para editar el formato del texto de título</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5400">
          <a:solidFill>
            <a:srgbClr val="000000"/>
          </a:solidFill>
          <a:latin typeface="Gill Sans" charset="0"/>
          <a:ea typeface="ＭＳ Ｐゴシック" charset="-128"/>
        </a:defRPr>
      </a:lvl9pPr>
    </p:titleStyle>
    <p:bodyStyle>
      <a:lvl1pPr marL="342900" indent="-3429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6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990600" y="-344488"/>
            <a:ext cx="8177213" cy="3000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60" tIns="38160" rIns="38160" bIns="38160" numCol="1" anchor="ctr" anchorCtr="0" compatLnSpc="1">
            <a:prstTxWarp prst="textNoShape">
              <a:avLst/>
            </a:prstTxWarp>
          </a:bodyPr>
          <a:lstStyle/>
          <a:p>
            <a:pPr lvl="0"/>
            <a:r>
              <a:rPr lang="en-GB" altLang="es-ES" smtClean="0"/>
              <a:t>Pulse para editar el formato del texto de título</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6400">
          <a:solidFill>
            <a:srgbClr val="000000"/>
          </a:solidFill>
          <a:latin typeface="Gill Sans" charset="0"/>
          <a:ea typeface="ＭＳ Ｐゴシック" charset="-128"/>
        </a:defRPr>
      </a:lvl9pPr>
    </p:titleStyle>
    <p:bodyStyle>
      <a:lvl1pPr marL="342900" indent="-3429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2pPr>
      <a:lvl3pPr marL="11430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3pPr>
      <a:lvl4pPr marL="16002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4pPr>
      <a:lvl5pPr marL="20574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5pPr>
      <a:lvl6pPr marL="25146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6pPr>
      <a:lvl7pPr marL="29718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7pPr>
      <a:lvl8pPr marL="34290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8pPr>
      <a:lvl9pPr marL="3886200" indent="-228600" algn="l" defTabSz="449263" rtl="0" eaLnBrk="0" fontAlgn="base" hangingPunct="0">
        <a:spcBef>
          <a:spcPts val="1800"/>
        </a:spcBef>
        <a:spcAft>
          <a:spcPct val="0"/>
        </a:spcAft>
        <a:buClr>
          <a:srgbClr val="000000"/>
        </a:buClr>
        <a:buSzPct val="100000"/>
        <a:buFont typeface="Times New Roman" pitchFamily="16" charset="0"/>
        <a:defRPr sz="32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592138" y="2138363"/>
            <a:ext cx="9059862" cy="1443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4400" b="1">
                <a:solidFill>
                  <a:srgbClr val="000099"/>
                </a:solidFill>
              </a:rPr>
              <a:t>Investigación en </a:t>
            </a:r>
          </a:p>
          <a:p>
            <a:pPr>
              <a:buClrTx/>
              <a:buFontTx/>
              <a:buNone/>
            </a:pPr>
            <a:r>
              <a:rPr lang="es-ES" altLang="es-ES" sz="4400" b="1">
                <a:solidFill>
                  <a:srgbClr val="000099"/>
                </a:solidFill>
              </a:rPr>
              <a:t>Atención y TDAH</a:t>
            </a:r>
          </a:p>
        </p:txBody>
      </p:sp>
      <p:sp>
        <p:nvSpPr>
          <p:cNvPr id="18434" name="Rectangle 2"/>
          <p:cNvSpPr>
            <a:spLocks noChangeArrowheads="1"/>
          </p:cNvSpPr>
          <p:nvPr/>
        </p:nvSpPr>
        <p:spPr bwMode="auto">
          <a:xfrm>
            <a:off x="508000" y="4743450"/>
            <a:ext cx="9228138"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spcBef>
                <a:spcPts val="1600"/>
              </a:spcBef>
              <a:spcAft>
                <a:spcPts val="1600"/>
              </a:spcAft>
              <a:buClrTx/>
              <a:buFontTx/>
              <a:buNone/>
            </a:pPr>
            <a:r>
              <a:rPr lang="en-GB" altLang="es-ES" b="1">
                <a:solidFill>
                  <a:srgbClr val="184D9A"/>
                </a:solidFill>
              </a:rPr>
              <a:t>Juan Lupiáñez</a:t>
            </a:r>
          </a:p>
          <a:p>
            <a:pPr>
              <a:buClrTx/>
              <a:buFontTx/>
              <a:buNone/>
            </a:pPr>
            <a:r>
              <a:rPr lang="en-GB" altLang="es-ES" sz="2200" i="1">
                <a:solidFill>
                  <a:srgbClr val="184D9A"/>
                </a:solidFill>
              </a:rPr>
              <a:t>Departamento de Psicología Experimental</a:t>
            </a:r>
          </a:p>
          <a:p>
            <a:pPr>
              <a:buClrTx/>
              <a:buFontTx/>
              <a:buNone/>
            </a:pPr>
            <a:r>
              <a:rPr lang="en-GB" altLang="es-ES" sz="2200" i="1">
                <a:solidFill>
                  <a:srgbClr val="184D9A"/>
                </a:solidFill>
              </a:rPr>
              <a:t>Centro de Investigación Mente, C</a:t>
            </a:r>
            <a:r>
              <a:rPr lang="es-ES" altLang="es-ES" sz="2200" i="1">
                <a:solidFill>
                  <a:srgbClr val="184D9A"/>
                </a:solidFill>
              </a:rPr>
              <a:t>e</a:t>
            </a:r>
            <a:r>
              <a:rPr lang="en-GB" altLang="es-ES" sz="2200" i="1">
                <a:solidFill>
                  <a:srgbClr val="184D9A"/>
                </a:solidFill>
              </a:rPr>
              <a:t>rebro y Comportamiento (CIMCYC)</a:t>
            </a:r>
          </a:p>
          <a:p>
            <a:pPr>
              <a:buClrTx/>
              <a:buFontTx/>
              <a:buNone/>
            </a:pPr>
            <a:r>
              <a:rPr lang="en-GB" altLang="es-ES" b="1" i="1">
                <a:solidFill>
                  <a:srgbClr val="184D9A"/>
                </a:solidFill>
              </a:rPr>
              <a:t>Universidad de Granada</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7200" cy="1223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9500" y="0"/>
            <a:ext cx="4000500" cy="1279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50800" y="114300"/>
            <a:ext cx="100457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US" altLang="es-ES" sz="4400">
                <a:solidFill>
                  <a:srgbClr val="515151"/>
                </a:solidFill>
                <a:latin typeface="Herculanum" charset="0"/>
              </a:rPr>
              <a:t>Tres funciones atencionales</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447800"/>
            <a:ext cx="5881688" cy="4343400"/>
          </a:xfrm>
          <a:prstGeom prst="rect">
            <a:avLst/>
          </a:prstGeom>
          <a:noFill/>
          <a:ln w="9360">
            <a:solidFill>
              <a:srgbClr val="00538E"/>
            </a:solidFill>
            <a:miter lim="800000"/>
            <a:headEnd/>
            <a:tailEnd/>
          </a:ln>
          <a:effectLst>
            <a:outerShdw dist="126770" dir="2700000" algn="ctr" rotWithShape="0">
              <a:srgbClr val="000000">
                <a:alpha val="75014"/>
              </a:srgbClr>
            </a:outerShdw>
          </a:effectLst>
          <a:extLst>
            <a:ext uri="{909E8E84-426E-40DD-AFC4-6F175D3DCCD1}">
              <a14:hiddenFill xmlns:a14="http://schemas.microsoft.com/office/drawing/2010/main">
                <a:blipFill dpi="0" rotWithShape="0">
                  <a:blip/>
                  <a:srcRect/>
                  <a:stretch>
                    <a:fillRect/>
                  </a:stretch>
                </a:blipFill>
              </a14:hiddenFill>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863" y="3429000"/>
            <a:ext cx="7196137" cy="4076700"/>
          </a:xfrm>
          <a:prstGeom prst="rect">
            <a:avLst/>
          </a:prstGeom>
          <a:noFill/>
          <a:ln w="9360">
            <a:solidFill>
              <a:srgbClr val="955117"/>
            </a:solidFill>
            <a:miter lim="800000"/>
            <a:headEnd/>
            <a:tailEnd/>
          </a:ln>
          <a:effectLst>
            <a:outerShdw dist="126770" dir="2700000" algn="ctr" rotWithShape="0">
              <a:srgbClr val="000000">
                <a:alpha val="75014"/>
              </a:srgbClr>
            </a:outerShdw>
          </a:effectLst>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afterEffect">
                                  <p:stCondLst>
                                    <p:cond delay="0"/>
                                  </p:stCondLst>
                                  <p:childTnLst>
                                    <p:set>
                                      <p:cBhvr additive="repl">
                                        <p:cTn id="6" dur="1" fill="hold">
                                          <p:stCondLst>
                                            <p:cond delay="0"/>
                                          </p:stCondLst>
                                        </p:cTn>
                                        <p:tgtEl>
                                          <p:spTgt spid="27650"/>
                                        </p:tgtEl>
                                        <p:attrNameLst>
                                          <p:attrName>style.visibility</p:attrName>
                                        </p:attrNameLst>
                                      </p:cBhvr>
                                      <p:to>
                                        <p:strVal val="visible"/>
                                      </p:to>
                                    </p:set>
                                    <p:animEffect transition="in" filter="fade">
                                      <p:cBhvr additive="repl">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7651"/>
                                        </p:tgtEl>
                                        <p:attrNameLst>
                                          <p:attrName>style.visibility</p:attrName>
                                        </p:attrNameLst>
                                      </p:cBhvr>
                                      <p:to>
                                        <p:strVal val="visible"/>
                                      </p:to>
                                    </p:set>
                                    <p:animEffect transition="in" filter="fade">
                                      <p:cBhvr additive="repl">
                                        <p:cTn id="12"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403350"/>
            <a:ext cx="9144000" cy="609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4" name="Text Box 2"/>
          <p:cNvSpPr txBox="1">
            <a:spLocks noChangeArrowheads="1"/>
          </p:cNvSpPr>
          <p:nvPr/>
        </p:nvSpPr>
        <p:spPr bwMode="auto">
          <a:xfrm>
            <a:off x="50800" y="114300"/>
            <a:ext cx="100457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US" altLang="es-ES">
                <a:solidFill>
                  <a:srgbClr val="515151"/>
                </a:solidFill>
                <a:latin typeface="Comic Sans MS" charset="0"/>
              </a:rPr>
              <a:t>Pero</a:t>
            </a:r>
            <a:r>
              <a:rPr lang="en-US" altLang="es-ES" sz="4400">
                <a:solidFill>
                  <a:srgbClr val="515151"/>
                </a:solidFill>
                <a:latin typeface="Herculanum" charset="0"/>
              </a:rPr>
              <a:t> </a:t>
            </a:r>
            <a:r>
              <a:rPr lang="en-US" altLang="es-ES" sz="4200">
                <a:solidFill>
                  <a:srgbClr val="515151"/>
                </a:solidFill>
                <a:latin typeface="Herculanum" charset="0"/>
              </a:rPr>
              <a:t>¿Es siempre buena la atención?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3022600" y="3409950"/>
            <a:ext cx="4148138"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4400" b="1">
                <a:solidFill>
                  <a:srgbClr val="333399"/>
                </a:solidFill>
                <a:latin typeface="Arial Narrow" charset="0"/>
              </a:rPr>
              <a:t>Busca la </a:t>
            </a:r>
            <a:r>
              <a:rPr lang="es-ES" altLang="es-ES" sz="4400" b="1">
                <a:solidFill>
                  <a:srgbClr val="333399"/>
                </a:solidFill>
                <a:latin typeface="Arial Narrow" charset="0"/>
              </a:rPr>
              <a:t>“</a:t>
            </a:r>
            <a:r>
              <a:rPr lang="en-GB" altLang="es-ES" sz="4400" b="1">
                <a:solidFill>
                  <a:srgbClr val="333399"/>
                </a:solidFill>
                <a:latin typeface="Arial Narrow" charset="0"/>
              </a:rPr>
              <a:t>F</a:t>
            </a:r>
            <a:r>
              <a:rPr lang="es-ES" altLang="es-ES" sz="4400" b="1">
                <a:solidFill>
                  <a:srgbClr val="333399"/>
                </a:solidFill>
                <a:latin typeface="Arial Narrow"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2359025" y="100965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P</a:t>
            </a:r>
          </a:p>
        </p:txBody>
      </p:sp>
      <p:sp>
        <p:nvSpPr>
          <p:cNvPr id="30722" name="Text Box 2"/>
          <p:cNvSpPr txBox="1">
            <a:spLocks noChangeArrowheads="1"/>
          </p:cNvSpPr>
          <p:nvPr/>
        </p:nvSpPr>
        <p:spPr bwMode="auto">
          <a:xfrm>
            <a:off x="838200" y="20494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X</a:t>
            </a:r>
          </a:p>
        </p:txBody>
      </p:sp>
      <p:sp>
        <p:nvSpPr>
          <p:cNvPr id="30723" name="Text Box 3"/>
          <p:cNvSpPr txBox="1">
            <a:spLocks noChangeArrowheads="1"/>
          </p:cNvSpPr>
          <p:nvPr/>
        </p:nvSpPr>
        <p:spPr bwMode="auto">
          <a:xfrm>
            <a:off x="2359025" y="3409950"/>
            <a:ext cx="43973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I</a:t>
            </a:r>
          </a:p>
        </p:txBody>
      </p:sp>
      <p:sp>
        <p:nvSpPr>
          <p:cNvPr id="30724" name="Text Box 4"/>
          <p:cNvSpPr txBox="1">
            <a:spLocks noChangeArrowheads="1"/>
          </p:cNvSpPr>
          <p:nvPr/>
        </p:nvSpPr>
        <p:spPr bwMode="auto">
          <a:xfrm>
            <a:off x="5559425" y="14906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0725" name="Text Box 5"/>
          <p:cNvSpPr txBox="1">
            <a:spLocks noChangeArrowheads="1"/>
          </p:cNvSpPr>
          <p:nvPr/>
        </p:nvSpPr>
        <p:spPr bwMode="auto">
          <a:xfrm>
            <a:off x="5238750" y="260985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0726" name="Text Box 6"/>
          <p:cNvSpPr txBox="1">
            <a:spLocks noChangeArrowheads="1"/>
          </p:cNvSpPr>
          <p:nvPr/>
        </p:nvSpPr>
        <p:spPr bwMode="auto">
          <a:xfrm>
            <a:off x="2838450" y="19700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R</a:t>
            </a:r>
          </a:p>
        </p:txBody>
      </p:sp>
      <p:sp>
        <p:nvSpPr>
          <p:cNvPr id="30727" name="Text Box 7"/>
          <p:cNvSpPr txBox="1">
            <a:spLocks noChangeArrowheads="1"/>
          </p:cNvSpPr>
          <p:nvPr/>
        </p:nvSpPr>
        <p:spPr bwMode="auto">
          <a:xfrm>
            <a:off x="3719513" y="21288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Y</a:t>
            </a:r>
          </a:p>
        </p:txBody>
      </p:sp>
      <p:sp>
        <p:nvSpPr>
          <p:cNvPr id="30728" name="Text Box 8"/>
          <p:cNvSpPr txBox="1">
            <a:spLocks noChangeArrowheads="1"/>
          </p:cNvSpPr>
          <p:nvPr/>
        </p:nvSpPr>
        <p:spPr bwMode="auto">
          <a:xfrm>
            <a:off x="6359525" y="11699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0729" name="Text Box 9"/>
          <p:cNvSpPr txBox="1">
            <a:spLocks noChangeArrowheads="1"/>
          </p:cNvSpPr>
          <p:nvPr/>
        </p:nvSpPr>
        <p:spPr bwMode="auto">
          <a:xfrm>
            <a:off x="1000125" y="309086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0730" name="Text Box 10"/>
          <p:cNvSpPr txBox="1">
            <a:spLocks noChangeArrowheads="1"/>
          </p:cNvSpPr>
          <p:nvPr/>
        </p:nvSpPr>
        <p:spPr bwMode="auto">
          <a:xfrm>
            <a:off x="3381375" y="38115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R</a:t>
            </a:r>
          </a:p>
        </p:txBody>
      </p:sp>
      <p:sp>
        <p:nvSpPr>
          <p:cNvPr id="30731" name="Text Box 11"/>
          <p:cNvSpPr txBox="1">
            <a:spLocks noChangeArrowheads="1"/>
          </p:cNvSpPr>
          <p:nvPr/>
        </p:nvSpPr>
        <p:spPr bwMode="auto">
          <a:xfrm>
            <a:off x="2917825" y="509111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0732" name="Text Box 12"/>
          <p:cNvSpPr txBox="1">
            <a:spLocks noChangeArrowheads="1"/>
          </p:cNvSpPr>
          <p:nvPr/>
        </p:nvSpPr>
        <p:spPr bwMode="auto">
          <a:xfrm>
            <a:off x="4198938" y="30099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0733" name="Text Box 13"/>
          <p:cNvSpPr txBox="1">
            <a:spLocks noChangeArrowheads="1"/>
          </p:cNvSpPr>
          <p:nvPr/>
        </p:nvSpPr>
        <p:spPr bwMode="auto">
          <a:xfrm>
            <a:off x="6438900" y="4529138"/>
            <a:ext cx="72390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T</a:t>
            </a:r>
          </a:p>
        </p:txBody>
      </p:sp>
      <p:sp>
        <p:nvSpPr>
          <p:cNvPr id="30734" name="Text Box 14"/>
          <p:cNvSpPr txBox="1">
            <a:spLocks noChangeArrowheads="1"/>
          </p:cNvSpPr>
          <p:nvPr/>
        </p:nvSpPr>
        <p:spPr bwMode="auto">
          <a:xfrm>
            <a:off x="1719263" y="4930775"/>
            <a:ext cx="7239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F</a:t>
            </a:r>
          </a:p>
        </p:txBody>
      </p:sp>
      <p:sp>
        <p:nvSpPr>
          <p:cNvPr id="30735" name="Text Box 15"/>
          <p:cNvSpPr txBox="1">
            <a:spLocks noChangeArrowheads="1"/>
          </p:cNvSpPr>
          <p:nvPr/>
        </p:nvSpPr>
        <p:spPr bwMode="auto">
          <a:xfrm>
            <a:off x="4759325" y="48514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0736" name="Text Box 16"/>
          <p:cNvSpPr txBox="1">
            <a:spLocks noChangeArrowheads="1"/>
          </p:cNvSpPr>
          <p:nvPr/>
        </p:nvSpPr>
        <p:spPr bwMode="auto">
          <a:xfrm>
            <a:off x="6759575" y="3330575"/>
            <a:ext cx="10064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W</a:t>
            </a:r>
          </a:p>
        </p:txBody>
      </p:sp>
      <p:sp>
        <p:nvSpPr>
          <p:cNvPr id="30737" name="Text Box 17"/>
          <p:cNvSpPr txBox="1">
            <a:spLocks noChangeArrowheads="1"/>
          </p:cNvSpPr>
          <p:nvPr/>
        </p:nvSpPr>
        <p:spPr bwMode="auto">
          <a:xfrm>
            <a:off x="7640638" y="4049713"/>
            <a:ext cx="81756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C</a:t>
            </a:r>
          </a:p>
        </p:txBody>
      </p:sp>
      <p:sp>
        <p:nvSpPr>
          <p:cNvPr id="30738" name="Text Box 18"/>
          <p:cNvSpPr txBox="1">
            <a:spLocks noChangeArrowheads="1"/>
          </p:cNvSpPr>
          <p:nvPr/>
        </p:nvSpPr>
        <p:spPr bwMode="auto">
          <a:xfrm>
            <a:off x="4438650" y="5889625"/>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
        <p:nvSpPr>
          <p:cNvPr id="30739" name="Text Box 19"/>
          <p:cNvSpPr txBox="1">
            <a:spLocks noChangeArrowheads="1"/>
          </p:cNvSpPr>
          <p:nvPr/>
        </p:nvSpPr>
        <p:spPr bwMode="auto">
          <a:xfrm>
            <a:off x="6199188" y="54911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0740" name="Text Box 20"/>
          <p:cNvSpPr txBox="1">
            <a:spLocks noChangeArrowheads="1"/>
          </p:cNvSpPr>
          <p:nvPr/>
        </p:nvSpPr>
        <p:spPr bwMode="auto">
          <a:xfrm>
            <a:off x="7319963" y="5970588"/>
            <a:ext cx="72390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T</a:t>
            </a:r>
          </a:p>
        </p:txBody>
      </p:sp>
      <p:sp>
        <p:nvSpPr>
          <p:cNvPr id="30741" name="Text Box 21"/>
          <p:cNvSpPr txBox="1">
            <a:spLocks noChangeArrowheads="1"/>
          </p:cNvSpPr>
          <p:nvPr/>
        </p:nvSpPr>
        <p:spPr bwMode="auto">
          <a:xfrm>
            <a:off x="3397250" y="11699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Ñ</a:t>
            </a:r>
          </a:p>
        </p:txBody>
      </p:sp>
      <p:sp>
        <p:nvSpPr>
          <p:cNvPr id="30742" name="Text Box 22"/>
          <p:cNvSpPr txBox="1">
            <a:spLocks noChangeArrowheads="1"/>
          </p:cNvSpPr>
          <p:nvPr/>
        </p:nvSpPr>
        <p:spPr bwMode="auto">
          <a:xfrm>
            <a:off x="1636713" y="157162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0743" name="Text Box 23"/>
          <p:cNvSpPr txBox="1">
            <a:spLocks noChangeArrowheads="1"/>
          </p:cNvSpPr>
          <p:nvPr/>
        </p:nvSpPr>
        <p:spPr bwMode="auto">
          <a:xfrm>
            <a:off x="2759075" y="2930525"/>
            <a:ext cx="86518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O</a:t>
            </a:r>
          </a:p>
        </p:txBody>
      </p:sp>
      <p:sp>
        <p:nvSpPr>
          <p:cNvPr id="30744" name="Text Box 24"/>
          <p:cNvSpPr txBox="1">
            <a:spLocks noChangeArrowheads="1"/>
          </p:cNvSpPr>
          <p:nvPr/>
        </p:nvSpPr>
        <p:spPr bwMode="auto">
          <a:xfrm>
            <a:off x="6118225" y="2209800"/>
            <a:ext cx="86518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Q</a:t>
            </a:r>
          </a:p>
        </p:txBody>
      </p:sp>
      <p:sp>
        <p:nvSpPr>
          <p:cNvPr id="30745" name="Text Box 25"/>
          <p:cNvSpPr txBox="1">
            <a:spLocks noChangeArrowheads="1"/>
          </p:cNvSpPr>
          <p:nvPr/>
        </p:nvSpPr>
        <p:spPr bwMode="auto">
          <a:xfrm>
            <a:off x="9158288" y="14097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0746" name="Text Box 26"/>
          <p:cNvSpPr txBox="1">
            <a:spLocks noChangeArrowheads="1"/>
          </p:cNvSpPr>
          <p:nvPr/>
        </p:nvSpPr>
        <p:spPr bwMode="auto">
          <a:xfrm>
            <a:off x="4598988" y="15700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X</a:t>
            </a:r>
          </a:p>
        </p:txBody>
      </p:sp>
      <p:sp>
        <p:nvSpPr>
          <p:cNvPr id="30747" name="Text Box 27"/>
          <p:cNvSpPr txBox="1">
            <a:spLocks noChangeArrowheads="1"/>
          </p:cNvSpPr>
          <p:nvPr/>
        </p:nvSpPr>
        <p:spPr bwMode="auto">
          <a:xfrm>
            <a:off x="9158288" y="5491163"/>
            <a:ext cx="81756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U</a:t>
            </a:r>
          </a:p>
        </p:txBody>
      </p:sp>
      <p:sp>
        <p:nvSpPr>
          <p:cNvPr id="30748" name="Text Box 28"/>
          <p:cNvSpPr txBox="1">
            <a:spLocks noChangeArrowheads="1"/>
          </p:cNvSpPr>
          <p:nvPr/>
        </p:nvSpPr>
        <p:spPr bwMode="auto">
          <a:xfrm>
            <a:off x="1239838" y="4049713"/>
            <a:ext cx="91281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M</a:t>
            </a:r>
          </a:p>
        </p:txBody>
      </p:sp>
      <p:sp>
        <p:nvSpPr>
          <p:cNvPr id="30749" name="Text Box 29"/>
          <p:cNvSpPr txBox="1">
            <a:spLocks noChangeArrowheads="1"/>
          </p:cNvSpPr>
          <p:nvPr/>
        </p:nvSpPr>
        <p:spPr bwMode="auto">
          <a:xfrm>
            <a:off x="4678363" y="38100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0750" name="Text Box 30"/>
          <p:cNvSpPr txBox="1">
            <a:spLocks noChangeArrowheads="1"/>
          </p:cNvSpPr>
          <p:nvPr/>
        </p:nvSpPr>
        <p:spPr bwMode="auto">
          <a:xfrm>
            <a:off x="3959225" y="4530725"/>
            <a:ext cx="7239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Z</a:t>
            </a:r>
          </a:p>
        </p:txBody>
      </p:sp>
      <p:sp>
        <p:nvSpPr>
          <p:cNvPr id="30751" name="Text Box 31"/>
          <p:cNvSpPr txBox="1">
            <a:spLocks noChangeArrowheads="1"/>
          </p:cNvSpPr>
          <p:nvPr/>
        </p:nvSpPr>
        <p:spPr bwMode="auto">
          <a:xfrm>
            <a:off x="6084888" y="3492500"/>
            <a:ext cx="6762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0752" name="Text Box 32"/>
          <p:cNvSpPr txBox="1">
            <a:spLocks noChangeArrowheads="1"/>
          </p:cNvSpPr>
          <p:nvPr/>
        </p:nvSpPr>
        <p:spPr bwMode="auto">
          <a:xfrm>
            <a:off x="7318375" y="476885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0753" name="Text Box 33"/>
          <p:cNvSpPr txBox="1">
            <a:spLocks noChangeArrowheads="1"/>
          </p:cNvSpPr>
          <p:nvPr/>
        </p:nvSpPr>
        <p:spPr bwMode="auto">
          <a:xfrm>
            <a:off x="2438400" y="42894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0754" name="Text Box 34"/>
          <p:cNvSpPr txBox="1">
            <a:spLocks noChangeArrowheads="1"/>
          </p:cNvSpPr>
          <p:nvPr/>
        </p:nvSpPr>
        <p:spPr bwMode="auto">
          <a:xfrm>
            <a:off x="5591175" y="437038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P</a:t>
            </a:r>
          </a:p>
        </p:txBody>
      </p:sp>
      <p:sp>
        <p:nvSpPr>
          <p:cNvPr id="30755" name="Text Box 35"/>
          <p:cNvSpPr txBox="1">
            <a:spLocks noChangeArrowheads="1"/>
          </p:cNvSpPr>
          <p:nvPr/>
        </p:nvSpPr>
        <p:spPr bwMode="auto">
          <a:xfrm>
            <a:off x="9342438" y="373062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0756" name="Text Box 36"/>
          <p:cNvSpPr txBox="1">
            <a:spLocks noChangeArrowheads="1"/>
          </p:cNvSpPr>
          <p:nvPr/>
        </p:nvSpPr>
        <p:spPr bwMode="auto">
          <a:xfrm>
            <a:off x="8439150" y="37306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0757" name="Text Box 37"/>
          <p:cNvSpPr txBox="1">
            <a:spLocks noChangeArrowheads="1"/>
          </p:cNvSpPr>
          <p:nvPr/>
        </p:nvSpPr>
        <p:spPr bwMode="auto">
          <a:xfrm>
            <a:off x="5238750" y="55705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0758" name="Text Box 38"/>
          <p:cNvSpPr txBox="1">
            <a:spLocks noChangeArrowheads="1"/>
          </p:cNvSpPr>
          <p:nvPr/>
        </p:nvSpPr>
        <p:spPr bwMode="auto">
          <a:xfrm>
            <a:off x="3157538" y="6129338"/>
            <a:ext cx="91281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M</a:t>
            </a:r>
          </a:p>
        </p:txBody>
      </p:sp>
      <p:sp>
        <p:nvSpPr>
          <p:cNvPr id="30759" name="Text Box 39"/>
          <p:cNvSpPr txBox="1">
            <a:spLocks noChangeArrowheads="1"/>
          </p:cNvSpPr>
          <p:nvPr/>
        </p:nvSpPr>
        <p:spPr bwMode="auto">
          <a:xfrm>
            <a:off x="8278813" y="52498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0760" name="Text Box 40"/>
          <p:cNvSpPr txBox="1">
            <a:spLocks noChangeArrowheads="1"/>
          </p:cNvSpPr>
          <p:nvPr/>
        </p:nvSpPr>
        <p:spPr bwMode="auto">
          <a:xfrm>
            <a:off x="8629650" y="1009650"/>
            <a:ext cx="43973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I</a:t>
            </a:r>
          </a:p>
        </p:txBody>
      </p:sp>
      <p:sp>
        <p:nvSpPr>
          <p:cNvPr id="30761" name="Text Box 41"/>
          <p:cNvSpPr txBox="1">
            <a:spLocks noChangeArrowheads="1"/>
          </p:cNvSpPr>
          <p:nvPr/>
        </p:nvSpPr>
        <p:spPr bwMode="auto">
          <a:xfrm>
            <a:off x="7191375" y="1968500"/>
            <a:ext cx="6762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0762" name="Text Box 42"/>
          <p:cNvSpPr txBox="1">
            <a:spLocks noChangeArrowheads="1"/>
          </p:cNvSpPr>
          <p:nvPr/>
        </p:nvSpPr>
        <p:spPr bwMode="auto">
          <a:xfrm>
            <a:off x="8150225" y="30099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0763" name="Text Box 43"/>
          <p:cNvSpPr txBox="1">
            <a:spLocks noChangeArrowheads="1"/>
          </p:cNvSpPr>
          <p:nvPr/>
        </p:nvSpPr>
        <p:spPr bwMode="auto">
          <a:xfrm>
            <a:off x="8920163" y="4610100"/>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
        <p:nvSpPr>
          <p:cNvPr id="30764" name="Text Box 44"/>
          <p:cNvSpPr txBox="1">
            <a:spLocks noChangeArrowheads="1"/>
          </p:cNvSpPr>
          <p:nvPr/>
        </p:nvSpPr>
        <p:spPr bwMode="auto">
          <a:xfrm>
            <a:off x="8869363" y="2368550"/>
            <a:ext cx="10064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W</a:t>
            </a:r>
          </a:p>
        </p:txBody>
      </p:sp>
      <p:sp>
        <p:nvSpPr>
          <p:cNvPr id="30765" name="Text Box 45"/>
          <p:cNvSpPr txBox="1">
            <a:spLocks noChangeArrowheads="1"/>
          </p:cNvSpPr>
          <p:nvPr/>
        </p:nvSpPr>
        <p:spPr bwMode="auto">
          <a:xfrm>
            <a:off x="-1588" y="581025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0766" name="Text Box 46"/>
          <p:cNvSpPr txBox="1">
            <a:spLocks noChangeArrowheads="1"/>
          </p:cNvSpPr>
          <p:nvPr/>
        </p:nvSpPr>
        <p:spPr bwMode="auto">
          <a:xfrm>
            <a:off x="838200" y="64516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0767" name="Text Box 47"/>
          <p:cNvSpPr txBox="1">
            <a:spLocks noChangeArrowheads="1"/>
          </p:cNvSpPr>
          <p:nvPr/>
        </p:nvSpPr>
        <p:spPr bwMode="auto">
          <a:xfrm>
            <a:off x="677863" y="50927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0768" name="Text Box 48"/>
          <p:cNvSpPr txBox="1">
            <a:spLocks noChangeArrowheads="1"/>
          </p:cNvSpPr>
          <p:nvPr/>
        </p:nvSpPr>
        <p:spPr bwMode="auto">
          <a:xfrm>
            <a:off x="1879600" y="604996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0769" name="Text Box 49"/>
          <p:cNvSpPr txBox="1">
            <a:spLocks noChangeArrowheads="1"/>
          </p:cNvSpPr>
          <p:nvPr/>
        </p:nvSpPr>
        <p:spPr bwMode="auto">
          <a:xfrm>
            <a:off x="1798638" y="244951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0770" name="Text Box 50"/>
          <p:cNvSpPr txBox="1">
            <a:spLocks noChangeArrowheads="1"/>
          </p:cNvSpPr>
          <p:nvPr/>
        </p:nvSpPr>
        <p:spPr bwMode="auto">
          <a:xfrm>
            <a:off x="149225" y="413067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0771" name="Text Box 51"/>
          <p:cNvSpPr txBox="1">
            <a:spLocks noChangeArrowheads="1"/>
          </p:cNvSpPr>
          <p:nvPr/>
        </p:nvSpPr>
        <p:spPr bwMode="auto">
          <a:xfrm>
            <a:off x="-1588" y="1649413"/>
            <a:ext cx="771526"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0772" name="Text Box 52"/>
          <p:cNvSpPr txBox="1">
            <a:spLocks noChangeArrowheads="1"/>
          </p:cNvSpPr>
          <p:nvPr/>
        </p:nvSpPr>
        <p:spPr bwMode="auto">
          <a:xfrm>
            <a:off x="388938" y="3090863"/>
            <a:ext cx="67627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0773" name="Text Box 53"/>
          <p:cNvSpPr txBox="1">
            <a:spLocks noChangeArrowheads="1"/>
          </p:cNvSpPr>
          <p:nvPr/>
        </p:nvSpPr>
        <p:spPr bwMode="auto">
          <a:xfrm>
            <a:off x="5656263" y="650240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O</a:t>
            </a:r>
          </a:p>
        </p:txBody>
      </p:sp>
      <p:sp>
        <p:nvSpPr>
          <p:cNvPr id="30774" name="Text Box 54"/>
          <p:cNvSpPr txBox="1">
            <a:spLocks noChangeArrowheads="1"/>
          </p:cNvSpPr>
          <p:nvPr/>
        </p:nvSpPr>
        <p:spPr bwMode="auto">
          <a:xfrm>
            <a:off x="9390063" y="65024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0775" name="Text Box 55"/>
          <p:cNvSpPr txBox="1">
            <a:spLocks noChangeArrowheads="1"/>
          </p:cNvSpPr>
          <p:nvPr/>
        </p:nvSpPr>
        <p:spPr bwMode="auto">
          <a:xfrm>
            <a:off x="8120063" y="650240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0776" name="Text Box 56"/>
          <p:cNvSpPr txBox="1">
            <a:spLocks noChangeArrowheads="1"/>
          </p:cNvSpPr>
          <p:nvPr/>
        </p:nvSpPr>
        <p:spPr bwMode="auto">
          <a:xfrm>
            <a:off x="4038600" y="36988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0777" name="Text Box 57"/>
          <p:cNvSpPr txBox="1">
            <a:spLocks noChangeArrowheads="1"/>
          </p:cNvSpPr>
          <p:nvPr/>
        </p:nvSpPr>
        <p:spPr bwMode="auto">
          <a:xfrm>
            <a:off x="7880350" y="19700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Ñ</a:t>
            </a:r>
          </a:p>
        </p:txBody>
      </p:sp>
      <p:sp>
        <p:nvSpPr>
          <p:cNvPr id="30778" name="Text Box 58"/>
          <p:cNvSpPr txBox="1">
            <a:spLocks noChangeArrowheads="1"/>
          </p:cNvSpPr>
          <p:nvPr/>
        </p:nvSpPr>
        <p:spPr bwMode="auto">
          <a:xfrm>
            <a:off x="4918075" y="8509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0779" name="Text Box 59"/>
          <p:cNvSpPr txBox="1">
            <a:spLocks noChangeArrowheads="1"/>
          </p:cNvSpPr>
          <p:nvPr/>
        </p:nvSpPr>
        <p:spPr bwMode="auto">
          <a:xfrm>
            <a:off x="5238750"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0780" name="Text Box 60"/>
          <p:cNvSpPr txBox="1">
            <a:spLocks noChangeArrowheads="1"/>
          </p:cNvSpPr>
          <p:nvPr/>
        </p:nvSpPr>
        <p:spPr bwMode="auto">
          <a:xfrm>
            <a:off x="1198563" y="93027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0781" name="Text Box 61"/>
          <p:cNvSpPr txBox="1">
            <a:spLocks noChangeArrowheads="1"/>
          </p:cNvSpPr>
          <p:nvPr/>
        </p:nvSpPr>
        <p:spPr bwMode="auto">
          <a:xfrm>
            <a:off x="277813" y="5286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0782" name="Text Box 62"/>
          <p:cNvSpPr txBox="1">
            <a:spLocks noChangeArrowheads="1"/>
          </p:cNvSpPr>
          <p:nvPr/>
        </p:nvSpPr>
        <p:spPr bwMode="auto">
          <a:xfrm>
            <a:off x="998538"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0783" name="Text Box 63"/>
          <p:cNvSpPr txBox="1">
            <a:spLocks noChangeArrowheads="1"/>
          </p:cNvSpPr>
          <p:nvPr/>
        </p:nvSpPr>
        <p:spPr bwMode="auto">
          <a:xfrm>
            <a:off x="2038350" y="2889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0784" name="Text Box 64"/>
          <p:cNvSpPr txBox="1">
            <a:spLocks noChangeArrowheads="1"/>
          </p:cNvSpPr>
          <p:nvPr/>
        </p:nvSpPr>
        <p:spPr bwMode="auto">
          <a:xfrm>
            <a:off x="2998788" y="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Q</a:t>
            </a:r>
          </a:p>
        </p:txBody>
      </p:sp>
      <p:sp>
        <p:nvSpPr>
          <p:cNvPr id="30785" name="Text Box 65"/>
          <p:cNvSpPr txBox="1">
            <a:spLocks noChangeArrowheads="1"/>
          </p:cNvSpPr>
          <p:nvPr/>
        </p:nvSpPr>
        <p:spPr bwMode="auto">
          <a:xfrm>
            <a:off x="7318375" y="116998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0786" name="Text Box 66"/>
          <p:cNvSpPr txBox="1">
            <a:spLocks noChangeArrowheads="1"/>
          </p:cNvSpPr>
          <p:nvPr/>
        </p:nvSpPr>
        <p:spPr bwMode="auto">
          <a:xfrm>
            <a:off x="9390063"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0787" name="Text Box 67"/>
          <p:cNvSpPr txBox="1">
            <a:spLocks noChangeArrowheads="1"/>
          </p:cNvSpPr>
          <p:nvPr/>
        </p:nvSpPr>
        <p:spPr bwMode="auto">
          <a:xfrm>
            <a:off x="7880350" y="0"/>
            <a:ext cx="7239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Z</a:t>
            </a:r>
          </a:p>
        </p:txBody>
      </p:sp>
      <p:sp>
        <p:nvSpPr>
          <p:cNvPr id="30788" name="Text Box 68"/>
          <p:cNvSpPr txBox="1">
            <a:spLocks noChangeArrowheads="1"/>
          </p:cNvSpPr>
          <p:nvPr/>
        </p:nvSpPr>
        <p:spPr bwMode="auto">
          <a:xfrm>
            <a:off x="6918325" y="4492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0789" name="Text Box 69"/>
          <p:cNvSpPr txBox="1">
            <a:spLocks noChangeArrowheads="1"/>
          </p:cNvSpPr>
          <p:nvPr/>
        </p:nvSpPr>
        <p:spPr bwMode="auto">
          <a:xfrm>
            <a:off x="6278563" y="0"/>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Tree>
  </p:cSld>
  <p:clrMapOvr>
    <a:masterClrMapping/>
  </p:clrMapOvr>
  <p:transition advTm="2048"/>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flipV="1">
            <a:off x="5559425" y="3008313"/>
            <a:ext cx="400050" cy="403225"/>
          </a:xfrm>
          <a:prstGeom prst="line">
            <a:avLst/>
          </a:prstGeom>
          <a:noFill/>
          <a:ln w="63360">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31746" name="Rectangle 2"/>
          <p:cNvSpPr>
            <a:spLocks noChangeArrowheads="1"/>
          </p:cNvSpPr>
          <p:nvPr/>
        </p:nvSpPr>
        <p:spPr bwMode="auto">
          <a:xfrm>
            <a:off x="4370388" y="1016000"/>
            <a:ext cx="1433512" cy="264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16700" b="1">
                <a:solidFill>
                  <a:srgbClr val="333399"/>
                </a:solidFill>
                <a:latin typeface="Arial Narrow" charset="0"/>
              </a:rPr>
              <a:t>?</a:t>
            </a:r>
          </a:p>
        </p:txBody>
      </p:sp>
      <p:sp>
        <p:nvSpPr>
          <p:cNvPr id="31747" name="Text Box 3"/>
          <p:cNvSpPr txBox="1">
            <a:spLocks noChangeArrowheads="1"/>
          </p:cNvSpPr>
          <p:nvPr/>
        </p:nvSpPr>
        <p:spPr bwMode="auto">
          <a:xfrm>
            <a:off x="3022600" y="3409950"/>
            <a:ext cx="4148138"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4400" b="1">
                <a:solidFill>
                  <a:srgbClr val="333399"/>
                </a:solidFill>
                <a:latin typeface="Arial Narrow" charset="0"/>
              </a:rPr>
              <a:t>Busca la </a:t>
            </a:r>
            <a:r>
              <a:rPr lang="es-ES" altLang="es-ES" sz="4400" b="1">
                <a:solidFill>
                  <a:srgbClr val="333399"/>
                </a:solidFill>
                <a:latin typeface="Arial Narrow" charset="0"/>
              </a:rPr>
              <a:t>“</a:t>
            </a:r>
            <a:r>
              <a:rPr lang="en-GB" altLang="es-ES" sz="4400" b="1">
                <a:solidFill>
                  <a:srgbClr val="333399"/>
                </a:solidFill>
                <a:latin typeface="Arial Narrow" charset="0"/>
              </a:rPr>
              <a:t>F</a:t>
            </a:r>
            <a:r>
              <a:rPr lang="es-ES" altLang="es-ES" sz="4400" b="1">
                <a:solidFill>
                  <a:srgbClr val="333399"/>
                </a:solidFill>
                <a:latin typeface="Arial Narrow"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fill="hold" nodeType="clickEffect">
                                  <p:stCondLst>
                                    <p:cond delay="0"/>
                                  </p:stCondLst>
                                  <p:childTnLst>
                                    <p:set>
                                      <p:cBhvr additive="repl">
                                        <p:cTn id="10" dur="1" fill="hold">
                                          <p:stCondLst>
                                            <p:cond delay="0"/>
                                          </p:stCondLst>
                                        </p:cTn>
                                        <p:tgtEl>
                                          <p:spTgt spid="31746"/>
                                        </p:tgtEl>
                                        <p:attrNameLst>
                                          <p:attrName>style.visibility</p:attrName>
                                        </p:attrNameLst>
                                      </p:cBhvr>
                                      <p:to>
                                        <p:strVal val="hidden"/>
                                      </p:to>
                                    </p:set>
                                  </p:childTnLst>
                                </p:cTn>
                              </p:par>
                              <p:par>
                                <p:cTn id="11" presetID="1" presetClass="entr" fill="hold" grpId="0" nodeType="withEffect">
                                  <p:stCondLst>
                                    <p:cond delay="0"/>
                                  </p:stCondLst>
                                  <p:childTnLst>
                                    <p:set>
                                      <p:cBhvr additive="repl">
                                        <p:cTn id="12" dur="1" fill="hold">
                                          <p:stCondLst>
                                            <p:cond delay="0"/>
                                          </p:stCondLst>
                                        </p:cTn>
                                        <p:tgtEl>
                                          <p:spTgt spid="31745"/>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2359025" y="100965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P</a:t>
            </a:r>
          </a:p>
        </p:txBody>
      </p:sp>
      <p:sp>
        <p:nvSpPr>
          <p:cNvPr id="32770" name="Text Box 2"/>
          <p:cNvSpPr txBox="1">
            <a:spLocks noChangeArrowheads="1"/>
          </p:cNvSpPr>
          <p:nvPr/>
        </p:nvSpPr>
        <p:spPr bwMode="auto">
          <a:xfrm>
            <a:off x="838200" y="20494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X</a:t>
            </a:r>
          </a:p>
        </p:txBody>
      </p:sp>
      <p:sp>
        <p:nvSpPr>
          <p:cNvPr id="32771" name="Text Box 3"/>
          <p:cNvSpPr txBox="1">
            <a:spLocks noChangeArrowheads="1"/>
          </p:cNvSpPr>
          <p:nvPr/>
        </p:nvSpPr>
        <p:spPr bwMode="auto">
          <a:xfrm>
            <a:off x="2359025" y="3409950"/>
            <a:ext cx="43973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I</a:t>
            </a:r>
          </a:p>
        </p:txBody>
      </p:sp>
      <p:sp>
        <p:nvSpPr>
          <p:cNvPr id="32772" name="Text Box 4"/>
          <p:cNvSpPr txBox="1">
            <a:spLocks noChangeArrowheads="1"/>
          </p:cNvSpPr>
          <p:nvPr/>
        </p:nvSpPr>
        <p:spPr bwMode="auto">
          <a:xfrm>
            <a:off x="5559425" y="14906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2773" name="Text Box 5"/>
          <p:cNvSpPr txBox="1">
            <a:spLocks noChangeArrowheads="1"/>
          </p:cNvSpPr>
          <p:nvPr/>
        </p:nvSpPr>
        <p:spPr bwMode="auto">
          <a:xfrm>
            <a:off x="5238750" y="260985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2774" name="Text Box 6"/>
          <p:cNvSpPr txBox="1">
            <a:spLocks noChangeArrowheads="1"/>
          </p:cNvSpPr>
          <p:nvPr/>
        </p:nvSpPr>
        <p:spPr bwMode="auto">
          <a:xfrm>
            <a:off x="2838450" y="19700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R</a:t>
            </a:r>
          </a:p>
        </p:txBody>
      </p:sp>
      <p:sp>
        <p:nvSpPr>
          <p:cNvPr id="32775" name="Text Box 7"/>
          <p:cNvSpPr txBox="1">
            <a:spLocks noChangeArrowheads="1"/>
          </p:cNvSpPr>
          <p:nvPr/>
        </p:nvSpPr>
        <p:spPr bwMode="auto">
          <a:xfrm>
            <a:off x="3719513" y="21288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Y</a:t>
            </a:r>
          </a:p>
        </p:txBody>
      </p:sp>
      <p:sp>
        <p:nvSpPr>
          <p:cNvPr id="32776" name="Text Box 8"/>
          <p:cNvSpPr txBox="1">
            <a:spLocks noChangeArrowheads="1"/>
          </p:cNvSpPr>
          <p:nvPr/>
        </p:nvSpPr>
        <p:spPr bwMode="auto">
          <a:xfrm>
            <a:off x="6359525" y="11699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2777" name="Text Box 9"/>
          <p:cNvSpPr txBox="1">
            <a:spLocks noChangeArrowheads="1"/>
          </p:cNvSpPr>
          <p:nvPr/>
        </p:nvSpPr>
        <p:spPr bwMode="auto">
          <a:xfrm>
            <a:off x="1000125" y="309086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2778" name="Text Box 10"/>
          <p:cNvSpPr txBox="1">
            <a:spLocks noChangeArrowheads="1"/>
          </p:cNvSpPr>
          <p:nvPr/>
        </p:nvSpPr>
        <p:spPr bwMode="auto">
          <a:xfrm>
            <a:off x="3381375" y="38115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R</a:t>
            </a:r>
          </a:p>
        </p:txBody>
      </p:sp>
      <p:sp>
        <p:nvSpPr>
          <p:cNvPr id="32779" name="Text Box 11"/>
          <p:cNvSpPr txBox="1">
            <a:spLocks noChangeArrowheads="1"/>
          </p:cNvSpPr>
          <p:nvPr/>
        </p:nvSpPr>
        <p:spPr bwMode="auto">
          <a:xfrm>
            <a:off x="2917825" y="509111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2780" name="Text Box 12"/>
          <p:cNvSpPr txBox="1">
            <a:spLocks noChangeArrowheads="1"/>
          </p:cNvSpPr>
          <p:nvPr/>
        </p:nvSpPr>
        <p:spPr bwMode="auto">
          <a:xfrm>
            <a:off x="4198938" y="30099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2781" name="Text Box 13"/>
          <p:cNvSpPr txBox="1">
            <a:spLocks noChangeArrowheads="1"/>
          </p:cNvSpPr>
          <p:nvPr/>
        </p:nvSpPr>
        <p:spPr bwMode="auto">
          <a:xfrm>
            <a:off x="6438900" y="4529138"/>
            <a:ext cx="72390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T</a:t>
            </a:r>
          </a:p>
        </p:txBody>
      </p:sp>
      <p:sp>
        <p:nvSpPr>
          <p:cNvPr id="32782" name="Text Box 14"/>
          <p:cNvSpPr txBox="1">
            <a:spLocks noChangeArrowheads="1"/>
          </p:cNvSpPr>
          <p:nvPr/>
        </p:nvSpPr>
        <p:spPr bwMode="auto">
          <a:xfrm>
            <a:off x="1719263" y="493077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P</a:t>
            </a:r>
          </a:p>
        </p:txBody>
      </p:sp>
      <p:sp>
        <p:nvSpPr>
          <p:cNvPr id="32783" name="Text Box 15"/>
          <p:cNvSpPr txBox="1">
            <a:spLocks noChangeArrowheads="1"/>
          </p:cNvSpPr>
          <p:nvPr/>
        </p:nvSpPr>
        <p:spPr bwMode="auto">
          <a:xfrm>
            <a:off x="4759325" y="48514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2784" name="Text Box 16"/>
          <p:cNvSpPr txBox="1">
            <a:spLocks noChangeArrowheads="1"/>
          </p:cNvSpPr>
          <p:nvPr/>
        </p:nvSpPr>
        <p:spPr bwMode="auto">
          <a:xfrm>
            <a:off x="6759575" y="3330575"/>
            <a:ext cx="10064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W</a:t>
            </a:r>
          </a:p>
        </p:txBody>
      </p:sp>
      <p:sp>
        <p:nvSpPr>
          <p:cNvPr id="32785" name="Text Box 17"/>
          <p:cNvSpPr txBox="1">
            <a:spLocks noChangeArrowheads="1"/>
          </p:cNvSpPr>
          <p:nvPr/>
        </p:nvSpPr>
        <p:spPr bwMode="auto">
          <a:xfrm>
            <a:off x="7640638" y="4049713"/>
            <a:ext cx="81756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C</a:t>
            </a:r>
          </a:p>
        </p:txBody>
      </p:sp>
      <p:sp>
        <p:nvSpPr>
          <p:cNvPr id="32786" name="Text Box 18"/>
          <p:cNvSpPr txBox="1">
            <a:spLocks noChangeArrowheads="1"/>
          </p:cNvSpPr>
          <p:nvPr/>
        </p:nvSpPr>
        <p:spPr bwMode="auto">
          <a:xfrm>
            <a:off x="4438650" y="5889625"/>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
        <p:nvSpPr>
          <p:cNvPr id="32787" name="Text Box 19"/>
          <p:cNvSpPr txBox="1">
            <a:spLocks noChangeArrowheads="1"/>
          </p:cNvSpPr>
          <p:nvPr/>
        </p:nvSpPr>
        <p:spPr bwMode="auto">
          <a:xfrm>
            <a:off x="6199188" y="54911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2788" name="Text Box 20"/>
          <p:cNvSpPr txBox="1">
            <a:spLocks noChangeArrowheads="1"/>
          </p:cNvSpPr>
          <p:nvPr/>
        </p:nvSpPr>
        <p:spPr bwMode="auto">
          <a:xfrm>
            <a:off x="7319963" y="5970588"/>
            <a:ext cx="72390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T</a:t>
            </a:r>
          </a:p>
        </p:txBody>
      </p:sp>
      <p:sp>
        <p:nvSpPr>
          <p:cNvPr id="32789" name="Text Box 21"/>
          <p:cNvSpPr txBox="1">
            <a:spLocks noChangeArrowheads="1"/>
          </p:cNvSpPr>
          <p:nvPr/>
        </p:nvSpPr>
        <p:spPr bwMode="auto">
          <a:xfrm>
            <a:off x="3397250" y="11699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Ñ</a:t>
            </a:r>
          </a:p>
        </p:txBody>
      </p:sp>
      <p:sp>
        <p:nvSpPr>
          <p:cNvPr id="32790" name="Text Box 22"/>
          <p:cNvSpPr txBox="1">
            <a:spLocks noChangeArrowheads="1"/>
          </p:cNvSpPr>
          <p:nvPr/>
        </p:nvSpPr>
        <p:spPr bwMode="auto">
          <a:xfrm>
            <a:off x="1636713" y="157162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2791" name="Text Box 23"/>
          <p:cNvSpPr txBox="1">
            <a:spLocks noChangeArrowheads="1"/>
          </p:cNvSpPr>
          <p:nvPr/>
        </p:nvSpPr>
        <p:spPr bwMode="auto">
          <a:xfrm>
            <a:off x="2759075" y="2930525"/>
            <a:ext cx="86518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O</a:t>
            </a:r>
          </a:p>
        </p:txBody>
      </p:sp>
      <p:sp>
        <p:nvSpPr>
          <p:cNvPr id="32792" name="Text Box 24"/>
          <p:cNvSpPr txBox="1">
            <a:spLocks noChangeArrowheads="1"/>
          </p:cNvSpPr>
          <p:nvPr/>
        </p:nvSpPr>
        <p:spPr bwMode="auto">
          <a:xfrm>
            <a:off x="6118225" y="2209800"/>
            <a:ext cx="86518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Q</a:t>
            </a:r>
          </a:p>
        </p:txBody>
      </p:sp>
      <p:sp>
        <p:nvSpPr>
          <p:cNvPr id="32793" name="Text Box 25"/>
          <p:cNvSpPr txBox="1">
            <a:spLocks noChangeArrowheads="1"/>
          </p:cNvSpPr>
          <p:nvPr/>
        </p:nvSpPr>
        <p:spPr bwMode="auto">
          <a:xfrm>
            <a:off x="9158288" y="14097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2794" name="Text Box 26"/>
          <p:cNvSpPr txBox="1">
            <a:spLocks noChangeArrowheads="1"/>
          </p:cNvSpPr>
          <p:nvPr/>
        </p:nvSpPr>
        <p:spPr bwMode="auto">
          <a:xfrm>
            <a:off x="4598988" y="15700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X</a:t>
            </a:r>
          </a:p>
        </p:txBody>
      </p:sp>
      <p:sp>
        <p:nvSpPr>
          <p:cNvPr id="32795" name="Text Box 27"/>
          <p:cNvSpPr txBox="1">
            <a:spLocks noChangeArrowheads="1"/>
          </p:cNvSpPr>
          <p:nvPr/>
        </p:nvSpPr>
        <p:spPr bwMode="auto">
          <a:xfrm>
            <a:off x="9158288" y="5491163"/>
            <a:ext cx="81756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U</a:t>
            </a:r>
          </a:p>
        </p:txBody>
      </p:sp>
      <p:sp>
        <p:nvSpPr>
          <p:cNvPr id="32796" name="Text Box 28"/>
          <p:cNvSpPr txBox="1">
            <a:spLocks noChangeArrowheads="1"/>
          </p:cNvSpPr>
          <p:nvPr/>
        </p:nvSpPr>
        <p:spPr bwMode="auto">
          <a:xfrm>
            <a:off x="1239838" y="4049713"/>
            <a:ext cx="91281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M</a:t>
            </a:r>
          </a:p>
        </p:txBody>
      </p:sp>
      <p:sp>
        <p:nvSpPr>
          <p:cNvPr id="32797" name="Text Box 29"/>
          <p:cNvSpPr txBox="1">
            <a:spLocks noChangeArrowheads="1"/>
          </p:cNvSpPr>
          <p:nvPr/>
        </p:nvSpPr>
        <p:spPr bwMode="auto">
          <a:xfrm>
            <a:off x="4678363" y="38100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2798" name="Text Box 30"/>
          <p:cNvSpPr txBox="1">
            <a:spLocks noChangeArrowheads="1"/>
          </p:cNvSpPr>
          <p:nvPr/>
        </p:nvSpPr>
        <p:spPr bwMode="auto">
          <a:xfrm>
            <a:off x="3959225" y="4530725"/>
            <a:ext cx="7239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Z</a:t>
            </a:r>
          </a:p>
        </p:txBody>
      </p:sp>
      <p:sp>
        <p:nvSpPr>
          <p:cNvPr id="32799" name="Text Box 31"/>
          <p:cNvSpPr txBox="1">
            <a:spLocks noChangeArrowheads="1"/>
          </p:cNvSpPr>
          <p:nvPr/>
        </p:nvSpPr>
        <p:spPr bwMode="auto">
          <a:xfrm>
            <a:off x="6084888" y="3492500"/>
            <a:ext cx="6762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2800" name="Text Box 32"/>
          <p:cNvSpPr txBox="1">
            <a:spLocks noChangeArrowheads="1"/>
          </p:cNvSpPr>
          <p:nvPr/>
        </p:nvSpPr>
        <p:spPr bwMode="auto">
          <a:xfrm>
            <a:off x="7318375" y="476885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2801" name="Text Box 33"/>
          <p:cNvSpPr txBox="1">
            <a:spLocks noChangeArrowheads="1"/>
          </p:cNvSpPr>
          <p:nvPr/>
        </p:nvSpPr>
        <p:spPr bwMode="auto">
          <a:xfrm>
            <a:off x="2438400" y="42894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2802" name="Text Box 34"/>
          <p:cNvSpPr txBox="1">
            <a:spLocks noChangeArrowheads="1"/>
          </p:cNvSpPr>
          <p:nvPr/>
        </p:nvSpPr>
        <p:spPr bwMode="auto">
          <a:xfrm>
            <a:off x="5591175" y="437038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P</a:t>
            </a:r>
          </a:p>
        </p:txBody>
      </p:sp>
      <p:sp>
        <p:nvSpPr>
          <p:cNvPr id="32803" name="Text Box 35"/>
          <p:cNvSpPr txBox="1">
            <a:spLocks noChangeArrowheads="1"/>
          </p:cNvSpPr>
          <p:nvPr/>
        </p:nvSpPr>
        <p:spPr bwMode="auto">
          <a:xfrm>
            <a:off x="9342438" y="373062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2804" name="Text Box 36"/>
          <p:cNvSpPr txBox="1">
            <a:spLocks noChangeArrowheads="1"/>
          </p:cNvSpPr>
          <p:nvPr/>
        </p:nvSpPr>
        <p:spPr bwMode="auto">
          <a:xfrm>
            <a:off x="8439150" y="37306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2805" name="Text Box 37"/>
          <p:cNvSpPr txBox="1">
            <a:spLocks noChangeArrowheads="1"/>
          </p:cNvSpPr>
          <p:nvPr/>
        </p:nvSpPr>
        <p:spPr bwMode="auto">
          <a:xfrm>
            <a:off x="5238750" y="55705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2806" name="Text Box 38"/>
          <p:cNvSpPr txBox="1">
            <a:spLocks noChangeArrowheads="1"/>
          </p:cNvSpPr>
          <p:nvPr/>
        </p:nvSpPr>
        <p:spPr bwMode="auto">
          <a:xfrm>
            <a:off x="3157538" y="6129338"/>
            <a:ext cx="91281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M</a:t>
            </a:r>
          </a:p>
        </p:txBody>
      </p:sp>
      <p:sp>
        <p:nvSpPr>
          <p:cNvPr id="32807" name="Text Box 39"/>
          <p:cNvSpPr txBox="1">
            <a:spLocks noChangeArrowheads="1"/>
          </p:cNvSpPr>
          <p:nvPr/>
        </p:nvSpPr>
        <p:spPr bwMode="auto">
          <a:xfrm>
            <a:off x="8278813" y="52498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2808" name="Text Box 40"/>
          <p:cNvSpPr txBox="1">
            <a:spLocks noChangeArrowheads="1"/>
          </p:cNvSpPr>
          <p:nvPr/>
        </p:nvSpPr>
        <p:spPr bwMode="auto">
          <a:xfrm>
            <a:off x="8629650" y="1009650"/>
            <a:ext cx="43973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I</a:t>
            </a:r>
          </a:p>
        </p:txBody>
      </p:sp>
      <p:sp>
        <p:nvSpPr>
          <p:cNvPr id="32809" name="Text Box 41"/>
          <p:cNvSpPr txBox="1">
            <a:spLocks noChangeArrowheads="1"/>
          </p:cNvSpPr>
          <p:nvPr/>
        </p:nvSpPr>
        <p:spPr bwMode="auto">
          <a:xfrm>
            <a:off x="7191375" y="1968500"/>
            <a:ext cx="6762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2810" name="Text Box 42"/>
          <p:cNvSpPr txBox="1">
            <a:spLocks noChangeArrowheads="1"/>
          </p:cNvSpPr>
          <p:nvPr/>
        </p:nvSpPr>
        <p:spPr bwMode="auto">
          <a:xfrm>
            <a:off x="8150225" y="30099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2811" name="Text Box 43"/>
          <p:cNvSpPr txBox="1">
            <a:spLocks noChangeArrowheads="1"/>
          </p:cNvSpPr>
          <p:nvPr/>
        </p:nvSpPr>
        <p:spPr bwMode="auto">
          <a:xfrm>
            <a:off x="8920163" y="4610100"/>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
        <p:nvSpPr>
          <p:cNvPr id="32812" name="Text Box 44"/>
          <p:cNvSpPr txBox="1">
            <a:spLocks noChangeArrowheads="1"/>
          </p:cNvSpPr>
          <p:nvPr/>
        </p:nvSpPr>
        <p:spPr bwMode="auto">
          <a:xfrm>
            <a:off x="8869363" y="2368550"/>
            <a:ext cx="10064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W</a:t>
            </a:r>
          </a:p>
        </p:txBody>
      </p:sp>
      <p:sp>
        <p:nvSpPr>
          <p:cNvPr id="32813" name="Text Box 45"/>
          <p:cNvSpPr txBox="1">
            <a:spLocks noChangeArrowheads="1"/>
          </p:cNvSpPr>
          <p:nvPr/>
        </p:nvSpPr>
        <p:spPr bwMode="auto">
          <a:xfrm>
            <a:off x="-1588" y="581025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2814" name="Text Box 46"/>
          <p:cNvSpPr txBox="1">
            <a:spLocks noChangeArrowheads="1"/>
          </p:cNvSpPr>
          <p:nvPr/>
        </p:nvSpPr>
        <p:spPr bwMode="auto">
          <a:xfrm>
            <a:off x="838200" y="64516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2815" name="Text Box 47"/>
          <p:cNvSpPr txBox="1">
            <a:spLocks noChangeArrowheads="1"/>
          </p:cNvSpPr>
          <p:nvPr/>
        </p:nvSpPr>
        <p:spPr bwMode="auto">
          <a:xfrm>
            <a:off x="677863" y="50927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2816" name="Text Box 48"/>
          <p:cNvSpPr txBox="1">
            <a:spLocks noChangeArrowheads="1"/>
          </p:cNvSpPr>
          <p:nvPr/>
        </p:nvSpPr>
        <p:spPr bwMode="auto">
          <a:xfrm>
            <a:off x="1879600" y="604996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2817" name="Text Box 49"/>
          <p:cNvSpPr txBox="1">
            <a:spLocks noChangeArrowheads="1"/>
          </p:cNvSpPr>
          <p:nvPr/>
        </p:nvSpPr>
        <p:spPr bwMode="auto">
          <a:xfrm>
            <a:off x="1798638" y="244951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2818" name="Text Box 50"/>
          <p:cNvSpPr txBox="1">
            <a:spLocks noChangeArrowheads="1"/>
          </p:cNvSpPr>
          <p:nvPr/>
        </p:nvSpPr>
        <p:spPr bwMode="auto">
          <a:xfrm>
            <a:off x="149225" y="413067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2819" name="Text Box 51"/>
          <p:cNvSpPr txBox="1">
            <a:spLocks noChangeArrowheads="1"/>
          </p:cNvSpPr>
          <p:nvPr/>
        </p:nvSpPr>
        <p:spPr bwMode="auto">
          <a:xfrm>
            <a:off x="-1588" y="1649413"/>
            <a:ext cx="771526"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2820" name="Text Box 52"/>
          <p:cNvSpPr txBox="1">
            <a:spLocks noChangeArrowheads="1"/>
          </p:cNvSpPr>
          <p:nvPr/>
        </p:nvSpPr>
        <p:spPr bwMode="auto">
          <a:xfrm>
            <a:off x="388938" y="3090863"/>
            <a:ext cx="67627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2821" name="Text Box 53"/>
          <p:cNvSpPr txBox="1">
            <a:spLocks noChangeArrowheads="1"/>
          </p:cNvSpPr>
          <p:nvPr/>
        </p:nvSpPr>
        <p:spPr bwMode="auto">
          <a:xfrm>
            <a:off x="5656263" y="650240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O</a:t>
            </a:r>
          </a:p>
        </p:txBody>
      </p:sp>
      <p:sp>
        <p:nvSpPr>
          <p:cNvPr id="32822" name="Text Box 54"/>
          <p:cNvSpPr txBox="1">
            <a:spLocks noChangeArrowheads="1"/>
          </p:cNvSpPr>
          <p:nvPr/>
        </p:nvSpPr>
        <p:spPr bwMode="auto">
          <a:xfrm>
            <a:off x="9390063" y="65024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2823" name="Text Box 55"/>
          <p:cNvSpPr txBox="1">
            <a:spLocks noChangeArrowheads="1"/>
          </p:cNvSpPr>
          <p:nvPr/>
        </p:nvSpPr>
        <p:spPr bwMode="auto">
          <a:xfrm>
            <a:off x="8120063" y="650240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2824" name="Text Box 56"/>
          <p:cNvSpPr txBox="1">
            <a:spLocks noChangeArrowheads="1"/>
          </p:cNvSpPr>
          <p:nvPr/>
        </p:nvSpPr>
        <p:spPr bwMode="auto">
          <a:xfrm>
            <a:off x="4038600" y="36988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2825" name="Text Box 57"/>
          <p:cNvSpPr txBox="1">
            <a:spLocks noChangeArrowheads="1"/>
          </p:cNvSpPr>
          <p:nvPr/>
        </p:nvSpPr>
        <p:spPr bwMode="auto">
          <a:xfrm>
            <a:off x="7880350" y="19700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Ñ</a:t>
            </a:r>
          </a:p>
        </p:txBody>
      </p:sp>
      <p:sp>
        <p:nvSpPr>
          <p:cNvPr id="32826" name="Text Box 58"/>
          <p:cNvSpPr txBox="1">
            <a:spLocks noChangeArrowheads="1"/>
          </p:cNvSpPr>
          <p:nvPr/>
        </p:nvSpPr>
        <p:spPr bwMode="auto">
          <a:xfrm>
            <a:off x="4918075" y="8509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2827" name="Text Box 59"/>
          <p:cNvSpPr txBox="1">
            <a:spLocks noChangeArrowheads="1"/>
          </p:cNvSpPr>
          <p:nvPr/>
        </p:nvSpPr>
        <p:spPr bwMode="auto">
          <a:xfrm>
            <a:off x="5238750"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2828" name="Text Box 60"/>
          <p:cNvSpPr txBox="1">
            <a:spLocks noChangeArrowheads="1"/>
          </p:cNvSpPr>
          <p:nvPr/>
        </p:nvSpPr>
        <p:spPr bwMode="auto">
          <a:xfrm>
            <a:off x="1198563" y="93027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2829" name="Text Box 61"/>
          <p:cNvSpPr txBox="1">
            <a:spLocks noChangeArrowheads="1"/>
          </p:cNvSpPr>
          <p:nvPr/>
        </p:nvSpPr>
        <p:spPr bwMode="auto">
          <a:xfrm>
            <a:off x="277813" y="5286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2830" name="Text Box 62"/>
          <p:cNvSpPr txBox="1">
            <a:spLocks noChangeArrowheads="1"/>
          </p:cNvSpPr>
          <p:nvPr/>
        </p:nvSpPr>
        <p:spPr bwMode="auto">
          <a:xfrm>
            <a:off x="998538"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2831" name="Text Box 63"/>
          <p:cNvSpPr txBox="1">
            <a:spLocks noChangeArrowheads="1"/>
          </p:cNvSpPr>
          <p:nvPr/>
        </p:nvSpPr>
        <p:spPr bwMode="auto">
          <a:xfrm>
            <a:off x="2038350" y="2889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2832" name="Text Box 64"/>
          <p:cNvSpPr txBox="1">
            <a:spLocks noChangeArrowheads="1"/>
          </p:cNvSpPr>
          <p:nvPr/>
        </p:nvSpPr>
        <p:spPr bwMode="auto">
          <a:xfrm>
            <a:off x="2998788" y="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Q</a:t>
            </a:r>
          </a:p>
        </p:txBody>
      </p:sp>
      <p:sp>
        <p:nvSpPr>
          <p:cNvPr id="32833" name="Text Box 65"/>
          <p:cNvSpPr txBox="1">
            <a:spLocks noChangeArrowheads="1"/>
          </p:cNvSpPr>
          <p:nvPr/>
        </p:nvSpPr>
        <p:spPr bwMode="auto">
          <a:xfrm>
            <a:off x="7318375" y="1169988"/>
            <a:ext cx="72390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F</a:t>
            </a:r>
          </a:p>
        </p:txBody>
      </p:sp>
      <p:sp>
        <p:nvSpPr>
          <p:cNvPr id="32834" name="Text Box 66"/>
          <p:cNvSpPr txBox="1">
            <a:spLocks noChangeArrowheads="1"/>
          </p:cNvSpPr>
          <p:nvPr/>
        </p:nvSpPr>
        <p:spPr bwMode="auto">
          <a:xfrm>
            <a:off x="9390063"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2835" name="Text Box 67"/>
          <p:cNvSpPr txBox="1">
            <a:spLocks noChangeArrowheads="1"/>
          </p:cNvSpPr>
          <p:nvPr/>
        </p:nvSpPr>
        <p:spPr bwMode="auto">
          <a:xfrm>
            <a:off x="7880350" y="0"/>
            <a:ext cx="7239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Z</a:t>
            </a:r>
          </a:p>
        </p:txBody>
      </p:sp>
      <p:sp>
        <p:nvSpPr>
          <p:cNvPr id="32836" name="Text Box 68"/>
          <p:cNvSpPr txBox="1">
            <a:spLocks noChangeArrowheads="1"/>
          </p:cNvSpPr>
          <p:nvPr/>
        </p:nvSpPr>
        <p:spPr bwMode="auto">
          <a:xfrm>
            <a:off x="6918325" y="4492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2837" name="Text Box 69"/>
          <p:cNvSpPr txBox="1">
            <a:spLocks noChangeArrowheads="1"/>
          </p:cNvSpPr>
          <p:nvPr/>
        </p:nvSpPr>
        <p:spPr bwMode="auto">
          <a:xfrm>
            <a:off x="6278563" y="0"/>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Tree>
  </p:cSld>
  <p:clrMapOvr>
    <a:masterClrMapping/>
  </p:clrMapOvr>
  <p:transition advTm="102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370388" y="1016000"/>
            <a:ext cx="1433512" cy="264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16700" b="1">
                <a:solidFill>
                  <a:srgbClr val="333399"/>
                </a:solidFill>
                <a:latin typeface="Arial Narrow"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3022600" y="3409950"/>
            <a:ext cx="4148138"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4400" b="1">
                <a:solidFill>
                  <a:srgbClr val="333399"/>
                </a:solidFill>
                <a:latin typeface="Arial Narrow" charset="0"/>
              </a:rPr>
              <a:t>Busca la </a:t>
            </a:r>
            <a:r>
              <a:rPr lang="es-ES" altLang="es-ES" sz="4400" b="1">
                <a:solidFill>
                  <a:srgbClr val="333399"/>
                </a:solidFill>
                <a:latin typeface="Arial Narrow" charset="0"/>
              </a:rPr>
              <a:t>“</a:t>
            </a:r>
            <a:r>
              <a:rPr lang="en-GB" altLang="es-ES" sz="4400" b="1">
                <a:solidFill>
                  <a:srgbClr val="333399"/>
                </a:solidFill>
                <a:latin typeface="Arial Narrow" charset="0"/>
              </a:rPr>
              <a:t>F</a:t>
            </a:r>
            <a:r>
              <a:rPr lang="es-ES" altLang="es-ES" sz="4400" b="1">
                <a:solidFill>
                  <a:srgbClr val="333399"/>
                </a:solidFill>
                <a:latin typeface="Arial Narrow"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2359025" y="1009650"/>
            <a:ext cx="7239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solidFill>
                  <a:srgbClr val="FFFF00"/>
                </a:solidFill>
                <a:latin typeface="Arial" charset="0"/>
              </a:rPr>
              <a:t>F</a:t>
            </a:r>
          </a:p>
        </p:txBody>
      </p:sp>
      <p:sp>
        <p:nvSpPr>
          <p:cNvPr id="35842" name="Text Box 2"/>
          <p:cNvSpPr txBox="1">
            <a:spLocks noChangeArrowheads="1"/>
          </p:cNvSpPr>
          <p:nvPr/>
        </p:nvSpPr>
        <p:spPr bwMode="auto">
          <a:xfrm>
            <a:off x="838200" y="20494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X</a:t>
            </a:r>
          </a:p>
        </p:txBody>
      </p:sp>
      <p:sp>
        <p:nvSpPr>
          <p:cNvPr id="35843" name="Text Box 3"/>
          <p:cNvSpPr txBox="1">
            <a:spLocks noChangeArrowheads="1"/>
          </p:cNvSpPr>
          <p:nvPr/>
        </p:nvSpPr>
        <p:spPr bwMode="auto">
          <a:xfrm>
            <a:off x="2359025" y="3409950"/>
            <a:ext cx="43973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I</a:t>
            </a:r>
          </a:p>
        </p:txBody>
      </p:sp>
      <p:sp>
        <p:nvSpPr>
          <p:cNvPr id="35844" name="Text Box 4"/>
          <p:cNvSpPr txBox="1">
            <a:spLocks noChangeArrowheads="1"/>
          </p:cNvSpPr>
          <p:nvPr/>
        </p:nvSpPr>
        <p:spPr bwMode="auto">
          <a:xfrm>
            <a:off x="5559425" y="14906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5845" name="Text Box 5"/>
          <p:cNvSpPr txBox="1">
            <a:spLocks noChangeArrowheads="1"/>
          </p:cNvSpPr>
          <p:nvPr/>
        </p:nvSpPr>
        <p:spPr bwMode="auto">
          <a:xfrm>
            <a:off x="5238750" y="260985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5846" name="Text Box 6"/>
          <p:cNvSpPr txBox="1">
            <a:spLocks noChangeArrowheads="1"/>
          </p:cNvSpPr>
          <p:nvPr/>
        </p:nvSpPr>
        <p:spPr bwMode="auto">
          <a:xfrm>
            <a:off x="2838450" y="19700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R</a:t>
            </a:r>
          </a:p>
        </p:txBody>
      </p:sp>
      <p:sp>
        <p:nvSpPr>
          <p:cNvPr id="35847" name="Text Box 7"/>
          <p:cNvSpPr txBox="1">
            <a:spLocks noChangeArrowheads="1"/>
          </p:cNvSpPr>
          <p:nvPr/>
        </p:nvSpPr>
        <p:spPr bwMode="auto">
          <a:xfrm>
            <a:off x="3719513" y="21288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Y</a:t>
            </a:r>
          </a:p>
        </p:txBody>
      </p:sp>
      <p:sp>
        <p:nvSpPr>
          <p:cNvPr id="35848" name="Text Box 8"/>
          <p:cNvSpPr txBox="1">
            <a:spLocks noChangeArrowheads="1"/>
          </p:cNvSpPr>
          <p:nvPr/>
        </p:nvSpPr>
        <p:spPr bwMode="auto">
          <a:xfrm>
            <a:off x="6359525" y="11699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5849" name="Text Box 9"/>
          <p:cNvSpPr txBox="1">
            <a:spLocks noChangeArrowheads="1"/>
          </p:cNvSpPr>
          <p:nvPr/>
        </p:nvSpPr>
        <p:spPr bwMode="auto">
          <a:xfrm>
            <a:off x="1000125" y="309086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5850" name="Text Box 10"/>
          <p:cNvSpPr txBox="1">
            <a:spLocks noChangeArrowheads="1"/>
          </p:cNvSpPr>
          <p:nvPr/>
        </p:nvSpPr>
        <p:spPr bwMode="auto">
          <a:xfrm>
            <a:off x="3381375" y="38115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R</a:t>
            </a:r>
          </a:p>
        </p:txBody>
      </p:sp>
      <p:sp>
        <p:nvSpPr>
          <p:cNvPr id="35851" name="Text Box 11"/>
          <p:cNvSpPr txBox="1">
            <a:spLocks noChangeArrowheads="1"/>
          </p:cNvSpPr>
          <p:nvPr/>
        </p:nvSpPr>
        <p:spPr bwMode="auto">
          <a:xfrm>
            <a:off x="2917825" y="509111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5852" name="Text Box 12"/>
          <p:cNvSpPr txBox="1">
            <a:spLocks noChangeArrowheads="1"/>
          </p:cNvSpPr>
          <p:nvPr/>
        </p:nvSpPr>
        <p:spPr bwMode="auto">
          <a:xfrm>
            <a:off x="4198938" y="30099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5853" name="Text Box 13"/>
          <p:cNvSpPr txBox="1">
            <a:spLocks noChangeArrowheads="1"/>
          </p:cNvSpPr>
          <p:nvPr/>
        </p:nvSpPr>
        <p:spPr bwMode="auto">
          <a:xfrm>
            <a:off x="6438900" y="4529138"/>
            <a:ext cx="72390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T</a:t>
            </a:r>
          </a:p>
        </p:txBody>
      </p:sp>
      <p:sp>
        <p:nvSpPr>
          <p:cNvPr id="35854" name="Text Box 14"/>
          <p:cNvSpPr txBox="1">
            <a:spLocks noChangeArrowheads="1"/>
          </p:cNvSpPr>
          <p:nvPr/>
        </p:nvSpPr>
        <p:spPr bwMode="auto">
          <a:xfrm>
            <a:off x="1719263" y="493077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P</a:t>
            </a:r>
          </a:p>
        </p:txBody>
      </p:sp>
      <p:sp>
        <p:nvSpPr>
          <p:cNvPr id="35855" name="Text Box 15"/>
          <p:cNvSpPr txBox="1">
            <a:spLocks noChangeArrowheads="1"/>
          </p:cNvSpPr>
          <p:nvPr/>
        </p:nvSpPr>
        <p:spPr bwMode="auto">
          <a:xfrm>
            <a:off x="4759325" y="48514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5856" name="Text Box 16"/>
          <p:cNvSpPr txBox="1">
            <a:spLocks noChangeArrowheads="1"/>
          </p:cNvSpPr>
          <p:nvPr/>
        </p:nvSpPr>
        <p:spPr bwMode="auto">
          <a:xfrm>
            <a:off x="6759575" y="3330575"/>
            <a:ext cx="10064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W</a:t>
            </a:r>
          </a:p>
        </p:txBody>
      </p:sp>
      <p:sp>
        <p:nvSpPr>
          <p:cNvPr id="35857" name="Text Box 17"/>
          <p:cNvSpPr txBox="1">
            <a:spLocks noChangeArrowheads="1"/>
          </p:cNvSpPr>
          <p:nvPr/>
        </p:nvSpPr>
        <p:spPr bwMode="auto">
          <a:xfrm>
            <a:off x="7640638" y="4049713"/>
            <a:ext cx="81756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C</a:t>
            </a:r>
          </a:p>
        </p:txBody>
      </p:sp>
      <p:sp>
        <p:nvSpPr>
          <p:cNvPr id="35858" name="Text Box 18"/>
          <p:cNvSpPr txBox="1">
            <a:spLocks noChangeArrowheads="1"/>
          </p:cNvSpPr>
          <p:nvPr/>
        </p:nvSpPr>
        <p:spPr bwMode="auto">
          <a:xfrm>
            <a:off x="4438650" y="5889625"/>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
        <p:nvSpPr>
          <p:cNvPr id="35859" name="Text Box 19"/>
          <p:cNvSpPr txBox="1">
            <a:spLocks noChangeArrowheads="1"/>
          </p:cNvSpPr>
          <p:nvPr/>
        </p:nvSpPr>
        <p:spPr bwMode="auto">
          <a:xfrm>
            <a:off x="6199188" y="54911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5860" name="Text Box 20"/>
          <p:cNvSpPr txBox="1">
            <a:spLocks noChangeArrowheads="1"/>
          </p:cNvSpPr>
          <p:nvPr/>
        </p:nvSpPr>
        <p:spPr bwMode="auto">
          <a:xfrm>
            <a:off x="7319963" y="5970588"/>
            <a:ext cx="723900"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T</a:t>
            </a:r>
          </a:p>
        </p:txBody>
      </p:sp>
      <p:sp>
        <p:nvSpPr>
          <p:cNvPr id="35861" name="Text Box 21"/>
          <p:cNvSpPr txBox="1">
            <a:spLocks noChangeArrowheads="1"/>
          </p:cNvSpPr>
          <p:nvPr/>
        </p:nvSpPr>
        <p:spPr bwMode="auto">
          <a:xfrm>
            <a:off x="3397250" y="11699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Ñ</a:t>
            </a:r>
          </a:p>
        </p:txBody>
      </p:sp>
      <p:sp>
        <p:nvSpPr>
          <p:cNvPr id="35862" name="Text Box 22"/>
          <p:cNvSpPr txBox="1">
            <a:spLocks noChangeArrowheads="1"/>
          </p:cNvSpPr>
          <p:nvPr/>
        </p:nvSpPr>
        <p:spPr bwMode="auto">
          <a:xfrm>
            <a:off x="1636713" y="157162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5863" name="Text Box 23"/>
          <p:cNvSpPr txBox="1">
            <a:spLocks noChangeArrowheads="1"/>
          </p:cNvSpPr>
          <p:nvPr/>
        </p:nvSpPr>
        <p:spPr bwMode="auto">
          <a:xfrm>
            <a:off x="2759075" y="2930525"/>
            <a:ext cx="86518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O</a:t>
            </a:r>
          </a:p>
        </p:txBody>
      </p:sp>
      <p:sp>
        <p:nvSpPr>
          <p:cNvPr id="35864" name="Text Box 24"/>
          <p:cNvSpPr txBox="1">
            <a:spLocks noChangeArrowheads="1"/>
          </p:cNvSpPr>
          <p:nvPr/>
        </p:nvSpPr>
        <p:spPr bwMode="auto">
          <a:xfrm>
            <a:off x="6118225" y="2209800"/>
            <a:ext cx="86518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Q</a:t>
            </a:r>
          </a:p>
        </p:txBody>
      </p:sp>
      <p:sp>
        <p:nvSpPr>
          <p:cNvPr id="35865" name="Text Box 25"/>
          <p:cNvSpPr txBox="1">
            <a:spLocks noChangeArrowheads="1"/>
          </p:cNvSpPr>
          <p:nvPr/>
        </p:nvSpPr>
        <p:spPr bwMode="auto">
          <a:xfrm>
            <a:off x="9158288" y="14097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5866" name="Text Box 26"/>
          <p:cNvSpPr txBox="1">
            <a:spLocks noChangeArrowheads="1"/>
          </p:cNvSpPr>
          <p:nvPr/>
        </p:nvSpPr>
        <p:spPr bwMode="auto">
          <a:xfrm>
            <a:off x="4598988" y="15700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X</a:t>
            </a:r>
          </a:p>
        </p:txBody>
      </p:sp>
      <p:sp>
        <p:nvSpPr>
          <p:cNvPr id="35867" name="Text Box 27"/>
          <p:cNvSpPr txBox="1">
            <a:spLocks noChangeArrowheads="1"/>
          </p:cNvSpPr>
          <p:nvPr/>
        </p:nvSpPr>
        <p:spPr bwMode="auto">
          <a:xfrm>
            <a:off x="9158288" y="5491163"/>
            <a:ext cx="81756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U</a:t>
            </a:r>
          </a:p>
        </p:txBody>
      </p:sp>
      <p:sp>
        <p:nvSpPr>
          <p:cNvPr id="35868" name="Text Box 28"/>
          <p:cNvSpPr txBox="1">
            <a:spLocks noChangeArrowheads="1"/>
          </p:cNvSpPr>
          <p:nvPr/>
        </p:nvSpPr>
        <p:spPr bwMode="auto">
          <a:xfrm>
            <a:off x="1239838" y="4049713"/>
            <a:ext cx="91281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M</a:t>
            </a:r>
          </a:p>
        </p:txBody>
      </p:sp>
      <p:sp>
        <p:nvSpPr>
          <p:cNvPr id="35869" name="Text Box 29"/>
          <p:cNvSpPr txBox="1">
            <a:spLocks noChangeArrowheads="1"/>
          </p:cNvSpPr>
          <p:nvPr/>
        </p:nvSpPr>
        <p:spPr bwMode="auto">
          <a:xfrm>
            <a:off x="4678363" y="38100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5870" name="Text Box 30"/>
          <p:cNvSpPr txBox="1">
            <a:spLocks noChangeArrowheads="1"/>
          </p:cNvSpPr>
          <p:nvPr/>
        </p:nvSpPr>
        <p:spPr bwMode="auto">
          <a:xfrm>
            <a:off x="3959225" y="4530725"/>
            <a:ext cx="7239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Z</a:t>
            </a:r>
          </a:p>
        </p:txBody>
      </p:sp>
      <p:sp>
        <p:nvSpPr>
          <p:cNvPr id="35871" name="Text Box 31"/>
          <p:cNvSpPr txBox="1">
            <a:spLocks noChangeArrowheads="1"/>
          </p:cNvSpPr>
          <p:nvPr/>
        </p:nvSpPr>
        <p:spPr bwMode="auto">
          <a:xfrm>
            <a:off x="6084888" y="3492500"/>
            <a:ext cx="6762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5872" name="Text Box 32"/>
          <p:cNvSpPr txBox="1">
            <a:spLocks noChangeArrowheads="1"/>
          </p:cNvSpPr>
          <p:nvPr/>
        </p:nvSpPr>
        <p:spPr bwMode="auto">
          <a:xfrm>
            <a:off x="7318375" y="476885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5873" name="Text Box 33"/>
          <p:cNvSpPr txBox="1">
            <a:spLocks noChangeArrowheads="1"/>
          </p:cNvSpPr>
          <p:nvPr/>
        </p:nvSpPr>
        <p:spPr bwMode="auto">
          <a:xfrm>
            <a:off x="2438400" y="42894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5874" name="Text Box 34"/>
          <p:cNvSpPr txBox="1">
            <a:spLocks noChangeArrowheads="1"/>
          </p:cNvSpPr>
          <p:nvPr/>
        </p:nvSpPr>
        <p:spPr bwMode="auto">
          <a:xfrm>
            <a:off x="5591175" y="437038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P</a:t>
            </a:r>
          </a:p>
        </p:txBody>
      </p:sp>
      <p:sp>
        <p:nvSpPr>
          <p:cNvPr id="35875" name="Text Box 35"/>
          <p:cNvSpPr txBox="1">
            <a:spLocks noChangeArrowheads="1"/>
          </p:cNvSpPr>
          <p:nvPr/>
        </p:nvSpPr>
        <p:spPr bwMode="auto">
          <a:xfrm>
            <a:off x="9342438" y="373062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5876" name="Text Box 36"/>
          <p:cNvSpPr txBox="1">
            <a:spLocks noChangeArrowheads="1"/>
          </p:cNvSpPr>
          <p:nvPr/>
        </p:nvSpPr>
        <p:spPr bwMode="auto">
          <a:xfrm>
            <a:off x="8439150" y="37306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5877" name="Text Box 37"/>
          <p:cNvSpPr txBox="1">
            <a:spLocks noChangeArrowheads="1"/>
          </p:cNvSpPr>
          <p:nvPr/>
        </p:nvSpPr>
        <p:spPr bwMode="auto">
          <a:xfrm>
            <a:off x="5238750" y="55705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5878" name="Text Box 38"/>
          <p:cNvSpPr txBox="1">
            <a:spLocks noChangeArrowheads="1"/>
          </p:cNvSpPr>
          <p:nvPr/>
        </p:nvSpPr>
        <p:spPr bwMode="auto">
          <a:xfrm>
            <a:off x="3157538" y="6129338"/>
            <a:ext cx="912812"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M</a:t>
            </a:r>
          </a:p>
        </p:txBody>
      </p:sp>
      <p:sp>
        <p:nvSpPr>
          <p:cNvPr id="35879" name="Text Box 39"/>
          <p:cNvSpPr txBox="1">
            <a:spLocks noChangeArrowheads="1"/>
          </p:cNvSpPr>
          <p:nvPr/>
        </p:nvSpPr>
        <p:spPr bwMode="auto">
          <a:xfrm>
            <a:off x="8278813" y="52498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5880" name="Text Box 40"/>
          <p:cNvSpPr txBox="1">
            <a:spLocks noChangeArrowheads="1"/>
          </p:cNvSpPr>
          <p:nvPr/>
        </p:nvSpPr>
        <p:spPr bwMode="auto">
          <a:xfrm>
            <a:off x="8629650" y="1009650"/>
            <a:ext cx="43973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I</a:t>
            </a:r>
          </a:p>
        </p:txBody>
      </p:sp>
      <p:sp>
        <p:nvSpPr>
          <p:cNvPr id="35881" name="Text Box 41"/>
          <p:cNvSpPr txBox="1">
            <a:spLocks noChangeArrowheads="1"/>
          </p:cNvSpPr>
          <p:nvPr/>
        </p:nvSpPr>
        <p:spPr bwMode="auto">
          <a:xfrm>
            <a:off x="7191375" y="1968500"/>
            <a:ext cx="6762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5882" name="Text Box 42"/>
          <p:cNvSpPr txBox="1">
            <a:spLocks noChangeArrowheads="1"/>
          </p:cNvSpPr>
          <p:nvPr/>
        </p:nvSpPr>
        <p:spPr bwMode="auto">
          <a:xfrm>
            <a:off x="8150225" y="30099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5883" name="Text Box 43"/>
          <p:cNvSpPr txBox="1">
            <a:spLocks noChangeArrowheads="1"/>
          </p:cNvSpPr>
          <p:nvPr/>
        </p:nvSpPr>
        <p:spPr bwMode="auto">
          <a:xfrm>
            <a:off x="8920163" y="4610100"/>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
        <p:nvSpPr>
          <p:cNvPr id="35884" name="Text Box 44"/>
          <p:cNvSpPr txBox="1">
            <a:spLocks noChangeArrowheads="1"/>
          </p:cNvSpPr>
          <p:nvPr/>
        </p:nvSpPr>
        <p:spPr bwMode="auto">
          <a:xfrm>
            <a:off x="8869363" y="2368550"/>
            <a:ext cx="100647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W</a:t>
            </a:r>
          </a:p>
        </p:txBody>
      </p:sp>
      <p:sp>
        <p:nvSpPr>
          <p:cNvPr id="35885" name="Text Box 45"/>
          <p:cNvSpPr txBox="1">
            <a:spLocks noChangeArrowheads="1"/>
          </p:cNvSpPr>
          <p:nvPr/>
        </p:nvSpPr>
        <p:spPr bwMode="auto">
          <a:xfrm>
            <a:off x="-1588" y="581025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5886" name="Text Box 46"/>
          <p:cNvSpPr txBox="1">
            <a:spLocks noChangeArrowheads="1"/>
          </p:cNvSpPr>
          <p:nvPr/>
        </p:nvSpPr>
        <p:spPr bwMode="auto">
          <a:xfrm>
            <a:off x="838200" y="64516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N</a:t>
            </a:r>
          </a:p>
        </p:txBody>
      </p:sp>
      <p:sp>
        <p:nvSpPr>
          <p:cNvPr id="35887" name="Text Box 47"/>
          <p:cNvSpPr txBox="1">
            <a:spLocks noChangeArrowheads="1"/>
          </p:cNvSpPr>
          <p:nvPr/>
        </p:nvSpPr>
        <p:spPr bwMode="auto">
          <a:xfrm>
            <a:off x="677863" y="50927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5888" name="Text Box 48"/>
          <p:cNvSpPr txBox="1">
            <a:spLocks noChangeArrowheads="1"/>
          </p:cNvSpPr>
          <p:nvPr/>
        </p:nvSpPr>
        <p:spPr bwMode="auto">
          <a:xfrm>
            <a:off x="1879600" y="6049963"/>
            <a:ext cx="865188"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5889" name="Text Box 49"/>
          <p:cNvSpPr txBox="1">
            <a:spLocks noChangeArrowheads="1"/>
          </p:cNvSpPr>
          <p:nvPr/>
        </p:nvSpPr>
        <p:spPr bwMode="auto">
          <a:xfrm>
            <a:off x="1798638" y="244951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5890" name="Text Box 50"/>
          <p:cNvSpPr txBox="1">
            <a:spLocks noChangeArrowheads="1"/>
          </p:cNvSpPr>
          <p:nvPr/>
        </p:nvSpPr>
        <p:spPr bwMode="auto">
          <a:xfrm>
            <a:off x="149225" y="413067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5891" name="Text Box 51"/>
          <p:cNvSpPr txBox="1">
            <a:spLocks noChangeArrowheads="1"/>
          </p:cNvSpPr>
          <p:nvPr/>
        </p:nvSpPr>
        <p:spPr bwMode="auto">
          <a:xfrm>
            <a:off x="-1588" y="1649413"/>
            <a:ext cx="771526"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5892" name="Text Box 52"/>
          <p:cNvSpPr txBox="1">
            <a:spLocks noChangeArrowheads="1"/>
          </p:cNvSpPr>
          <p:nvPr/>
        </p:nvSpPr>
        <p:spPr bwMode="auto">
          <a:xfrm>
            <a:off x="388938" y="3090863"/>
            <a:ext cx="67627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L</a:t>
            </a:r>
          </a:p>
        </p:txBody>
      </p:sp>
      <p:sp>
        <p:nvSpPr>
          <p:cNvPr id="35893" name="Text Box 53"/>
          <p:cNvSpPr txBox="1">
            <a:spLocks noChangeArrowheads="1"/>
          </p:cNvSpPr>
          <p:nvPr/>
        </p:nvSpPr>
        <p:spPr bwMode="auto">
          <a:xfrm>
            <a:off x="5656263" y="650240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O</a:t>
            </a:r>
          </a:p>
        </p:txBody>
      </p:sp>
      <p:sp>
        <p:nvSpPr>
          <p:cNvPr id="35894" name="Text Box 54"/>
          <p:cNvSpPr txBox="1">
            <a:spLocks noChangeArrowheads="1"/>
          </p:cNvSpPr>
          <p:nvPr/>
        </p:nvSpPr>
        <p:spPr bwMode="auto">
          <a:xfrm>
            <a:off x="9390063" y="650240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5895" name="Text Box 55"/>
          <p:cNvSpPr txBox="1">
            <a:spLocks noChangeArrowheads="1"/>
          </p:cNvSpPr>
          <p:nvPr/>
        </p:nvSpPr>
        <p:spPr bwMode="auto">
          <a:xfrm>
            <a:off x="8120063" y="650240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G</a:t>
            </a:r>
          </a:p>
        </p:txBody>
      </p:sp>
      <p:sp>
        <p:nvSpPr>
          <p:cNvPr id="35896" name="Text Box 56"/>
          <p:cNvSpPr txBox="1">
            <a:spLocks noChangeArrowheads="1"/>
          </p:cNvSpPr>
          <p:nvPr/>
        </p:nvSpPr>
        <p:spPr bwMode="auto">
          <a:xfrm>
            <a:off x="4038600" y="36988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A</a:t>
            </a:r>
          </a:p>
        </p:txBody>
      </p:sp>
      <p:sp>
        <p:nvSpPr>
          <p:cNvPr id="35897" name="Text Box 57"/>
          <p:cNvSpPr txBox="1">
            <a:spLocks noChangeArrowheads="1"/>
          </p:cNvSpPr>
          <p:nvPr/>
        </p:nvSpPr>
        <p:spPr bwMode="auto">
          <a:xfrm>
            <a:off x="7880350" y="1970088"/>
            <a:ext cx="817563"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Ñ</a:t>
            </a:r>
          </a:p>
        </p:txBody>
      </p:sp>
      <p:sp>
        <p:nvSpPr>
          <p:cNvPr id="35898" name="Text Box 58"/>
          <p:cNvSpPr txBox="1">
            <a:spLocks noChangeArrowheads="1"/>
          </p:cNvSpPr>
          <p:nvPr/>
        </p:nvSpPr>
        <p:spPr bwMode="auto">
          <a:xfrm>
            <a:off x="4918075" y="850900"/>
            <a:ext cx="817563"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D</a:t>
            </a:r>
          </a:p>
        </p:txBody>
      </p:sp>
      <p:sp>
        <p:nvSpPr>
          <p:cNvPr id="35899" name="Text Box 59"/>
          <p:cNvSpPr txBox="1">
            <a:spLocks noChangeArrowheads="1"/>
          </p:cNvSpPr>
          <p:nvPr/>
        </p:nvSpPr>
        <p:spPr bwMode="auto">
          <a:xfrm>
            <a:off x="5238750"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5900" name="Text Box 60"/>
          <p:cNvSpPr txBox="1">
            <a:spLocks noChangeArrowheads="1"/>
          </p:cNvSpPr>
          <p:nvPr/>
        </p:nvSpPr>
        <p:spPr bwMode="auto">
          <a:xfrm>
            <a:off x="1198563" y="930275"/>
            <a:ext cx="817562"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H</a:t>
            </a:r>
          </a:p>
        </p:txBody>
      </p:sp>
      <p:sp>
        <p:nvSpPr>
          <p:cNvPr id="35901" name="Text Box 61"/>
          <p:cNvSpPr txBox="1">
            <a:spLocks noChangeArrowheads="1"/>
          </p:cNvSpPr>
          <p:nvPr/>
        </p:nvSpPr>
        <p:spPr bwMode="auto">
          <a:xfrm>
            <a:off x="277813" y="52863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B</a:t>
            </a:r>
          </a:p>
        </p:txBody>
      </p:sp>
      <p:sp>
        <p:nvSpPr>
          <p:cNvPr id="35902" name="Text Box 62"/>
          <p:cNvSpPr txBox="1">
            <a:spLocks noChangeArrowheads="1"/>
          </p:cNvSpPr>
          <p:nvPr/>
        </p:nvSpPr>
        <p:spPr bwMode="auto">
          <a:xfrm>
            <a:off x="998538"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5903" name="Text Box 63"/>
          <p:cNvSpPr txBox="1">
            <a:spLocks noChangeArrowheads="1"/>
          </p:cNvSpPr>
          <p:nvPr/>
        </p:nvSpPr>
        <p:spPr bwMode="auto">
          <a:xfrm>
            <a:off x="2038350" y="288925"/>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V</a:t>
            </a:r>
          </a:p>
        </p:txBody>
      </p:sp>
      <p:sp>
        <p:nvSpPr>
          <p:cNvPr id="35904" name="Text Box 64"/>
          <p:cNvSpPr txBox="1">
            <a:spLocks noChangeArrowheads="1"/>
          </p:cNvSpPr>
          <p:nvPr/>
        </p:nvSpPr>
        <p:spPr bwMode="auto">
          <a:xfrm>
            <a:off x="2998788" y="0"/>
            <a:ext cx="865187"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Q</a:t>
            </a:r>
          </a:p>
        </p:txBody>
      </p:sp>
      <p:sp>
        <p:nvSpPr>
          <p:cNvPr id="35905" name="Text Box 65"/>
          <p:cNvSpPr txBox="1">
            <a:spLocks noChangeArrowheads="1"/>
          </p:cNvSpPr>
          <p:nvPr/>
        </p:nvSpPr>
        <p:spPr bwMode="auto">
          <a:xfrm>
            <a:off x="7318375" y="1169988"/>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S</a:t>
            </a:r>
          </a:p>
        </p:txBody>
      </p:sp>
      <p:sp>
        <p:nvSpPr>
          <p:cNvPr id="35906" name="Text Box 66"/>
          <p:cNvSpPr txBox="1">
            <a:spLocks noChangeArrowheads="1"/>
          </p:cNvSpPr>
          <p:nvPr/>
        </p:nvSpPr>
        <p:spPr bwMode="auto">
          <a:xfrm>
            <a:off x="9390063" y="0"/>
            <a:ext cx="771525"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E</a:t>
            </a:r>
          </a:p>
        </p:txBody>
      </p:sp>
      <p:sp>
        <p:nvSpPr>
          <p:cNvPr id="35907" name="Text Box 67"/>
          <p:cNvSpPr txBox="1">
            <a:spLocks noChangeArrowheads="1"/>
          </p:cNvSpPr>
          <p:nvPr/>
        </p:nvSpPr>
        <p:spPr bwMode="auto">
          <a:xfrm>
            <a:off x="7880350" y="0"/>
            <a:ext cx="7239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Z</a:t>
            </a:r>
          </a:p>
        </p:txBody>
      </p:sp>
      <p:sp>
        <p:nvSpPr>
          <p:cNvPr id="35908" name="Text Box 68"/>
          <p:cNvSpPr txBox="1">
            <a:spLocks noChangeArrowheads="1"/>
          </p:cNvSpPr>
          <p:nvPr/>
        </p:nvSpPr>
        <p:spPr bwMode="auto">
          <a:xfrm>
            <a:off x="6918325" y="449263"/>
            <a:ext cx="771525" cy="112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K</a:t>
            </a:r>
          </a:p>
        </p:txBody>
      </p:sp>
      <p:sp>
        <p:nvSpPr>
          <p:cNvPr id="35909" name="Text Box 69"/>
          <p:cNvSpPr txBox="1">
            <a:spLocks noChangeArrowheads="1"/>
          </p:cNvSpPr>
          <p:nvPr/>
        </p:nvSpPr>
        <p:spPr bwMode="auto">
          <a:xfrm>
            <a:off x="6278563" y="0"/>
            <a:ext cx="62865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6700">
                <a:latin typeface="Arial" charset="0"/>
              </a:rPr>
              <a:t>J</a:t>
            </a:r>
          </a:p>
        </p:txBody>
      </p:sp>
    </p:spTree>
  </p:cSld>
  <p:clrMapOvr>
    <a:masterClrMapping/>
  </p:clrMapOvr>
  <p:transition advTm="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370388" y="1016000"/>
            <a:ext cx="1433512" cy="264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16700" b="1">
                <a:solidFill>
                  <a:srgbClr val="333399"/>
                </a:solidFill>
                <a:latin typeface="Arial Narrow"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42900" y="3606800"/>
            <a:ext cx="94615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marL="650875" indent="-306388">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sz="3200">
                <a:solidFill>
                  <a:srgbClr val="000000"/>
                </a:solidFill>
                <a:latin typeface="Gill Sans" charset="0"/>
                <a:ea typeface="ＭＳ Ｐゴシック" charset="-128"/>
              </a:defRPr>
            </a:lvl9pPr>
          </a:lstStyle>
          <a:p>
            <a:pPr algn="l">
              <a:spcBef>
                <a:spcPts val="2800"/>
              </a:spcBef>
              <a:buClrTx/>
              <a:buSzPct val="52000"/>
              <a:buFontTx/>
              <a:buNone/>
            </a:pPr>
            <a:r>
              <a:rPr lang="es-ES" altLang="es-ES">
                <a:solidFill>
                  <a:srgbClr val="718EB8"/>
                </a:solidFill>
                <a:latin typeface="Palatino" charset="0"/>
              </a:rPr>
              <a:t>Atención: “</a:t>
            </a:r>
            <a:r>
              <a:rPr lang="es-ES" altLang="es-ES" i="1">
                <a:solidFill>
                  <a:srgbClr val="718EB8"/>
                </a:solidFill>
                <a:latin typeface="Palatino" charset="0"/>
              </a:rPr>
              <a:t>mecanismo central de capacidad limitada cuya función primordial es controlar y orientar la actividad consciente del organismo de acuerdo con un objetivo determinado” (</a:t>
            </a:r>
            <a:r>
              <a:rPr lang="es-ES" altLang="es-ES">
                <a:solidFill>
                  <a:srgbClr val="718EB8"/>
                </a:solidFill>
                <a:latin typeface="Palatino" charset="0"/>
              </a:rPr>
              <a:t>Tudela, 1992, p.138) </a:t>
            </a:r>
          </a:p>
        </p:txBody>
      </p:sp>
      <p:sp>
        <p:nvSpPr>
          <p:cNvPr id="19458" name="Text Box 2"/>
          <p:cNvSpPr txBox="1">
            <a:spLocks noChangeArrowheads="1"/>
          </p:cNvSpPr>
          <p:nvPr/>
        </p:nvSpPr>
        <p:spPr bwMode="auto">
          <a:xfrm>
            <a:off x="50800" y="114300"/>
            <a:ext cx="67056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US" altLang="es-ES" sz="4400">
                <a:solidFill>
                  <a:srgbClr val="515151"/>
                </a:solidFill>
                <a:latin typeface="Herculanum" charset="0"/>
              </a:rPr>
              <a:t>¿ Qué es la atención?</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100" y="76200"/>
            <a:ext cx="2578100"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50800" y="76200"/>
            <a:ext cx="100457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4400">
                <a:solidFill>
                  <a:srgbClr val="212121"/>
                </a:solidFill>
                <a:latin typeface="Herculanum" charset="0"/>
              </a:rPr>
              <a:t>D</a:t>
            </a:r>
            <a:r>
              <a:rPr lang="en-US" altLang="es-ES" sz="4400">
                <a:solidFill>
                  <a:srgbClr val="212121"/>
                </a:solidFill>
                <a:latin typeface="Herculanum" charset="0"/>
              </a:rPr>
              <a:t>os formas de control</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3" y="1828800"/>
            <a:ext cx="5875337" cy="528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Rectangle 3"/>
          <p:cNvSpPr>
            <a:spLocks noChangeArrowheads="1"/>
          </p:cNvSpPr>
          <p:nvPr/>
        </p:nvSpPr>
        <p:spPr bwMode="auto">
          <a:xfrm>
            <a:off x="98425" y="7258050"/>
            <a:ext cx="10058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lnSpc>
                <a:spcPct val="80000"/>
              </a:lnSpc>
              <a:buClrTx/>
              <a:buFontTx/>
              <a:buNone/>
            </a:pPr>
            <a:r>
              <a:rPr lang="en-US" altLang="es-ES" sz="1400" i="1">
                <a:solidFill>
                  <a:srgbClr val="212121"/>
                </a:solidFill>
                <a:latin typeface="Palatino" charset="0"/>
              </a:rPr>
              <a:t>Corbetta, M., Patel, G., &amp; Shulman, G. L. (2008). The reorienting system of the human brain: from environment to theory of mind. Neuron, 58(3), 306-324.</a:t>
            </a:r>
          </a:p>
        </p:txBody>
      </p:sp>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2235200"/>
            <a:ext cx="10123487" cy="386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9993552" presetClass="entr" fill="hold" nodeType="afterEffect">
                                  <p:stCondLst>
                                    <p:cond delay="0"/>
                                  </p:stCondLst>
                                  <p:childTnLst>
                                    <p:set>
                                      <p:cBhvr additive="repl">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9993552" presetClass="exit" fill="hold" nodeType="clickEffect">
                                  <p:stCondLst>
                                    <p:cond delay="0"/>
                                  </p:stCondLst>
                                  <p:childTnLst>
                                    <p:set>
                                      <p:cBhvr additive="repl">
                                        <p:cTn id="10" dur="1" fill="hold">
                                          <p:stCondLst>
                                            <p:cond delay="0"/>
                                          </p:stCondLst>
                                        </p:cTn>
                                        <p:tgtEl>
                                          <p:spTgt spid="37892"/>
                                        </p:tgtEl>
                                        <p:attrNameLst>
                                          <p:attrName>style.visibility</p:attrName>
                                        </p:attrNameLst>
                                      </p:cBhvr>
                                      <p:to>
                                        <p:strVal val="hidden"/>
                                      </p:to>
                                    </p:set>
                                  </p:childTnLst>
                                </p:cTn>
                              </p:par>
                            </p:childTnLst>
                          </p:cTn>
                        </p:par>
                        <p:par>
                          <p:cTn id="11" fill="hold" nodeType="afterGroup">
                            <p:stCondLst>
                              <p:cond delay="0"/>
                            </p:stCondLst>
                            <p:childTnLst>
                              <p:par>
                                <p:cTn id="12" presetID="23" presetClass="entr" presetSubtype="16" fill="hold" nodeType="afterEffect">
                                  <p:stCondLst>
                                    <p:cond delay="0"/>
                                  </p:stCondLst>
                                  <p:childTnLst>
                                    <p:set>
                                      <p:cBhvr additive="repl">
                                        <p:cTn id="13" dur="1" fill="hold">
                                          <p:stCondLst>
                                            <p:cond delay="0"/>
                                          </p:stCondLst>
                                        </p:cTn>
                                        <p:tgtEl>
                                          <p:spTgt spid="37890"/>
                                        </p:tgtEl>
                                        <p:attrNameLst>
                                          <p:attrName>style.visibility</p:attrName>
                                        </p:attrNameLst>
                                      </p:cBhvr>
                                      <p:to>
                                        <p:strVal val="visible"/>
                                      </p:to>
                                    </p:set>
                                    <p:anim calcmode="lin" valueType="num">
                                      <p:cBhvr additive="repl">
                                        <p:cTn id="14" dur="500" fill="hold"/>
                                        <p:tgtEl>
                                          <p:spTgt spid="37890"/>
                                        </p:tgtEl>
                                        <p:attrNameLst>
                                          <p:attrName>ppt_w</p:attrName>
                                        </p:attrNameLst>
                                      </p:cBhvr>
                                      <p:tavLst>
                                        <p:tav tm="100000">
                                          <p:val>
                                            <p:fltVal val="0"/>
                                          </p:val>
                                        </p:tav>
                                        <p:tav>
                                          <p:val>
                                            <p:strVal val="#ppt_w"/>
                                          </p:val>
                                        </p:tav>
                                      </p:tavLst>
                                    </p:anim>
                                    <p:anim calcmode="lin" valueType="num">
                                      <p:cBhvr additive="repl">
                                        <p:cTn id="15" dur="500" fill="hold"/>
                                        <p:tgtEl>
                                          <p:spTgt spid="37890"/>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76200"/>
            <a:ext cx="11218863" cy="609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4" name="Rectangle 2"/>
          <p:cNvSpPr>
            <a:spLocks noChangeArrowheads="1"/>
          </p:cNvSpPr>
          <p:nvPr/>
        </p:nvSpPr>
        <p:spPr bwMode="auto">
          <a:xfrm>
            <a:off x="0" y="6934200"/>
            <a:ext cx="102616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9pPr>
          </a:lstStyle>
          <a:p>
            <a:pPr>
              <a:buClrTx/>
              <a:buFontTx/>
              <a:buNone/>
            </a:pPr>
            <a:r>
              <a:rPr lang="es-ES" altLang="es-ES" sz="2000"/>
              <a:t>Chica, A. B., Bartolomeo, P., y Lupianez, J. (2013). Two cognitive and neural systems for endogenous and exogenous spatial attention. </a:t>
            </a:r>
            <a:r>
              <a:rPr lang="es-ES" altLang="es-ES" sz="2000" i="1"/>
              <a:t>Behavioural Brain Research, 237</a:t>
            </a:r>
            <a:r>
              <a:rPr lang="es-ES" altLang="es-ES" sz="2000"/>
              <a:t>, 107-123</a:t>
            </a:r>
          </a:p>
        </p:txBody>
      </p:sp>
      <p:sp>
        <p:nvSpPr>
          <p:cNvPr id="38915" name="Text Box 3"/>
          <p:cNvSpPr txBox="1">
            <a:spLocks noChangeArrowheads="1"/>
          </p:cNvSpPr>
          <p:nvPr/>
        </p:nvSpPr>
        <p:spPr bwMode="auto">
          <a:xfrm>
            <a:off x="2835275" y="-76200"/>
            <a:ext cx="23495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a:solidFill>
                  <a:srgbClr val="2257B7"/>
                </a:solidFill>
              </a:rPr>
              <a:t>Red dorsal</a:t>
            </a:r>
          </a:p>
        </p:txBody>
      </p:sp>
      <p:cxnSp>
        <p:nvCxnSpPr>
          <p:cNvPr id="38916" name="AutoShape 4"/>
          <p:cNvCxnSpPr>
            <a:cxnSpLocks noChangeShapeType="1"/>
          </p:cNvCxnSpPr>
          <p:nvPr/>
        </p:nvCxnSpPr>
        <p:spPr bwMode="auto">
          <a:xfrm flipH="1">
            <a:off x="2870200" y="457200"/>
            <a:ext cx="609600" cy="228600"/>
          </a:xfrm>
          <a:prstGeom prst="straightConnector1">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917" name="AutoShape 5"/>
          <p:cNvCxnSpPr>
            <a:cxnSpLocks noChangeShapeType="1"/>
          </p:cNvCxnSpPr>
          <p:nvPr/>
        </p:nvCxnSpPr>
        <p:spPr bwMode="auto">
          <a:xfrm>
            <a:off x="5156200" y="304800"/>
            <a:ext cx="762000" cy="533400"/>
          </a:xfrm>
          <a:prstGeom prst="straightConnector1">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918" name="Text Box 6"/>
          <p:cNvSpPr txBox="1">
            <a:spLocks noChangeArrowheads="1"/>
          </p:cNvSpPr>
          <p:nvPr/>
        </p:nvSpPr>
        <p:spPr bwMode="auto">
          <a:xfrm>
            <a:off x="3330575" y="1752600"/>
            <a:ext cx="2540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a:solidFill>
                  <a:srgbClr val="FF6600"/>
                </a:solidFill>
              </a:rPr>
              <a:t>Red ventral</a:t>
            </a:r>
          </a:p>
        </p:txBody>
      </p:sp>
      <p:cxnSp>
        <p:nvCxnSpPr>
          <p:cNvPr id="38919" name="AutoShape 7"/>
          <p:cNvCxnSpPr>
            <a:cxnSpLocks noChangeShapeType="1"/>
          </p:cNvCxnSpPr>
          <p:nvPr/>
        </p:nvCxnSpPr>
        <p:spPr bwMode="auto">
          <a:xfrm flipH="1" flipV="1">
            <a:off x="3173413" y="1676400"/>
            <a:ext cx="685800" cy="152400"/>
          </a:xfrm>
          <a:prstGeom prst="straightConnector1">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213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6111875"/>
            <a:ext cx="10160000" cy="1508125"/>
          </a:xfrm>
          <a:prstGeom prst="rect">
            <a:avLst/>
          </a:prstGeom>
          <a:solidFill>
            <a:srgbClr val="718EB8"/>
          </a:solidFill>
          <a:ln w="25560">
            <a:solidFill>
              <a:srgbClr val="587AA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40962" name="Rectangle 2"/>
          <p:cNvSpPr>
            <a:spLocks noChangeArrowheads="1"/>
          </p:cNvSpPr>
          <p:nvPr/>
        </p:nvSpPr>
        <p:spPr bwMode="auto">
          <a:xfrm>
            <a:off x="520700" y="6865938"/>
            <a:ext cx="9639300"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1840" rIns="100080" bIns="5184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a:solidFill>
                  <a:srgbClr val="CC3300"/>
                </a:solidFill>
              </a:rPr>
              <a:t>  </a:t>
            </a:r>
          </a:p>
        </p:txBody>
      </p:sp>
      <p:sp>
        <p:nvSpPr>
          <p:cNvPr id="40963" name="Text Box 3"/>
          <p:cNvSpPr txBox="1">
            <a:spLocks noChangeArrowheads="1"/>
          </p:cNvSpPr>
          <p:nvPr/>
        </p:nvSpPr>
        <p:spPr bwMode="auto">
          <a:xfrm>
            <a:off x="476250" y="6429375"/>
            <a:ext cx="9128125" cy="1016000"/>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El funcionamiento correcto de </a:t>
            </a:r>
            <a:r>
              <a:rPr lang="es-ES" altLang="es-ES" sz="2000" b="1">
                <a:solidFill>
                  <a:srgbClr val="FF0000"/>
                </a:solidFill>
                <a:latin typeface="Arial" charset="0"/>
              </a:rPr>
              <a:t>CADA UNA DE ÉSTOS SISTEMAS ATENCIONALES </a:t>
            </a:r>
            <a:r>
              <a:rPr lang="es-ES" altLang="es-ES" sz="2000" b="1">
                <a:solidFill>
                  <a:srgbClr val="718EB8"/>
                </a:solidFill>
                <a:latin typeface="Arial" charset="0"/>
              </a:rPr>
              <a:t>y de </a:t>
            </a:r>
            <a:r>
              <a:rPr lang="es-ES" altLang="es-ES" sz="2000" b="1">
                <a:solidFill>
                  <a:srgbClr val="FF0000"/>
                </a:solidFill>
                <a:latin typeface="Arial" charset="0"/>
              </a:rPr>
              <a:t>LAS INTERACCIONES </a:t>
            </a:r>
            <a:r>
              <a:rPr lang="es-ES" altLang="es-ES" sz="2000" b="1">
                <a:solidFill>
                  <a:srgbClr val="718EB8"/>
                </a:solidFill>
                <a:latin typeface="Arial" charset="0"/>
              </a:rPr>
              <a:t>entre ellas permiten un </a:t>
            </a:r>
            <a:r>
              <a:rPr lang="es-ES" altLang="es-ES" sz="2000" b="1">
                <a:solidFill>
                  <a:srgbClr val="4A6995"/>
                </a:solidFill>
                <a:latin typeface="Arial" charset="0"/>
              </a:rPr>
              <a:t>BUEN FUNCIONAMIENTO DE LA ATENCIÓN:</a:t>
            </a:r>
            <a:r>
              <a:rPr lang="es-ES" altLang="es-ES" sz="2000" b="1">
                <a:solidFill>
                  <a:srgbClr val="FF0000"/>
                </a:solidFill>
                <a:latin typeface="Arial" charset="0"/>
              </a:rPr>
              <a:t> FOCALIZACIÓN</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2565400"/>
            <a:ext cx="3413125" cy="3467100"/>
          </a:xfrm>
          <a:prstGeom prst="rect">
            <a:avLst/>
          </a:prstGeom>
          <a:solidFill>
            <a:srgbClr val="6B6B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Rectangle 5"/>
          <p:cNvSpPr>
            <a:spLocks noChangeArrowheads="1"/>
          </p:cNvSpPr>
          <p:nvPr/>
        </p:nvSpPr>
        <p:spPr bwMode="auto">
          <a:xfrm>
            <a:off x="7092950" y="3668713"/>
            <a:ext cx="2460625" cy="531812"/>
          </a:xfrm>
          <a:prstGeom prst="rect">
            <a:avLst/>
          </a:prstGeom>
          <a:solidFill>
            <a:srgbClr val="7AA8E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1840" rIns="100080" bIns="51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3100">
                <a:solidFill>
                  <a:srgbClr val="0D1C8D"/>
                </a:solidFill>
              </a:rPr>
              <a:t>Orientación</a:t>
            </a:r>
          </a:p>
        </p:txBody>
      </p:sp>
      <p:sp>
        <p:nvSpPr>
          <p:cNvPr id="40966" name="Rectangle 6"/>
          <p:cNvSpPr>
            <a:spLocks noChangeArrowheads="1"/>
          </p:cNvSpPr>
          <p:nvPr/>
        </p:nvSpPr>
        <p:spPr bwMode="auto">
          <a:xfrm>
            <a:off x="584200" y="1571625"/>
            <a:ext cx="1428750" cy="714375"/>
          </a:xfrm>
          <a:prstGeom prst="rect">
            <a:avLst/>
          </a:prstGeom>
          <a:solidFill>
            <a:srgbClr val="7AA8E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1840" rIns="100080" bIns="51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3100">
                <a:solidFill>
                  <a:srgbClr val="FF0000"/>
                </a:solidFill>
              </a:rPr>
              <a:t>Alerta</a:t>
            </a:r>
          </a:p>
        </p:txBody>
      </p:sp>
      <p:sp>
        <p:nvSpPr>
          <p:cNvPr id="40967" name="Text Box 7"/>
          <p:cNvSpPr txBox="1">
            <a:spLocks noChangeArrowheads="1"/>
          </p:cNvSpPr>
          <p:nvPr/>
        </p:nvSpPr>
        <p:spPr bwMode="auto">
          <a:xfrm>
            <a:off x="679450" y="3043238"/>
            <a:ext cx="1825625" cy="890587"/>
          </a:xfrm>
          <a:prstGeom prst="rect">
            <a:avLst/>
          </a:prstGeom>
          <a:solidFill>
            <a:srgbClr val="7AA8EA"/>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2400" b="1">
                <a:solidFill>
                  <a:srgbClr val="FF9933"/>
                </a:solidFill>
                <a:latin typeface="Arial" charset="0"/>
              </a:rPr>
              <a:t>Control ejecutivo</a:t>
            </a:r>
          </a:p>
        </p:txBody>
      </p:sp>
      <p:sp>
        <p:nvSpPr>
          <p:cNvPr id="40968" name="Text Box 8"/>
          <p:cNvSpPr txBox="1">
            <a:spLocks noChangeArrowheads="1"/>
          </p:cNvSpPr>
          <p:nvPr/>
        </p:nvSpPr>
        <p:spPr bwMode="auto">
          <a:xfrm>
            <a:off x="203200" y="4044950"/>
            <a:ext cx="2778125" cy="1931988"/>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¿El niño puede controlarse, detectar correctamente los errores y resolver conflictos en los distintos ambientes?</a:t>
            </a:r>
          </a:p>
        </p:txBody>
      </p:sp>
      <p:sp>
        <p:nvSpPr>
          <p:cNvPr id="40969" name="Text Box 9"/>
          <p:cNvSpPr txBox="1">
            <a:spLocks noChangeArrowheads="1"/>
          </p:cNvSpPr>
          <p:nvPr/>
        </p:nvSpPr>
        <p:spPr bwMode="auto">
          <a:xfrm>
            <a:off x="6696075" y="4354513"/>
            <a:ext cx="3333750" cy="1627187"/>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¿El niño puede dirigir su atención hacia los estímulos necesarios para el aprendizaje o se distrae con otras cosas?</a:t>
            </a:r>
          </a:p>
        </p:txBody>
      </p:sp>
      <p:sp>
        <p:nvSpPr>
          <p:cNvPr id="40970" name="Text Box 10"/>
          <p:cNvSpPr txBox="1">
            <a:spLocks noChangeArrowheads="1"/>
          </p:cNvSpPr>
          <p:nvPr/>
        </p:nvSpPr>
        <p:spPr bwMode="auto">
          <a:xfrm>
            <a:off x="2184400" y="1447800"/>
            <a:ext cx="7816850" cy="1016000"/>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¿El niño se encuentra suficientemente alerta para reaccionar rápido a las tareas que se le solicitan y puede sostener su atención por un período de al menos 15 minutos?</a:t>
            </a:r>
          </a:p>
        </p:txBody>
      </p:sp>
      <p:sp>
        <p:nvSpPr>
          <p:cNvPr id="40971" name="Text Box 11"/>
          <p:cNvSpPr txBox="1">
            <a:spLocks noChangeArrowheads="1"/>
          </p:cNvSpPr>
          <p:nvPr/>
        </p:nvSpPr>
        <p:spPr bwMode="auto">
          <a:xfrm>
            <a:off x="50800" y="76200"/>
            <a:ext cx="100457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4400">
                <a:solidFill>
                  <a:srgbClr val="212121"/>
                </a:solidFill>
                <a:latin typeface="Herculanum" charset="0"/>
              </a:rPr>
              <a:t>Un buen funcionamiento de la atención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65"/>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409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40967"/>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409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441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6604000"/>
            <a:ext cx="10118725" cy="104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5" y="1371600"/>
            <a:ext cx="7707313" cy="5230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Text Box 3"/>
          <p:cNvSpPr txBox="1">
            <a:spLocks noChangeArrowheads="1"/>
          </p:cNvSpPr>
          <p:nvPr/>
        </p:nvSpPr>
        <p:spPr bwMode="auto">
          <a:xfrm>
            <a:off x="4013200" y="7315200"/>
            <a:ext cx="4352925"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1200" b="1">
                <a:latin typeface="Arial" charset="0"/>
              </a:rPr>
              <a:t>Fox M D et al. PNAS 2005;102:9673-9678</a:t>
            </a:r>
          </a:p>
        </p:txBody>
      </p:sp>
      <p:sp>
        <p:nvSpPr>
          <p:cNvPr id="43012" name="Text Box 4"/>
          <p:cNvSpPr txBox="1">
            <a:spLocks noChangeArrowheads="1"/>
          </p:cNvSpPr>
          <p:nvPr/>
        </p:nvSpPr>
        <p:spPr bwMode="auto">
          <a:xfrm>
            <a:off x="109538" y="7348538"/>
            <a:ext cx="5476875" cy="385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4138">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1pPr>
            <a:lvl2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2pPr>
            <a:lvl3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3pPr>
            <a:lvl4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4pPr>
            <a:lvl5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sz="3200">
                <a:solidFill>
                  <a:srgbClr val="000000"/>
                </a:solidFill>
                <a:latin typeface="Gill Sans" charset="0"/>
                <a:ea typeface="ＭＳ Ｐゴシック" charset="-128"/>
              </a:defRPr>
            </a:lvl9pPr>
          </a:lstStyle>
          <a:p>
            <a:pPr>
              <a:buClrTx/>
              <a:buFontTx/>
              <a:buNone/>
            </a:pPr>
            <a:r>
              <a:rPr lang="en-GB" altLang="es-ES" sz="1000">
                <a:latin typeface="Arial" charset="0"/>
              </a:rPr>
              <a:t>©2005 by National Academy of Sciences</a:t>
            </a:r>
          </a:p>
        </p:txBody>
      </p:sp>
      <p:sp>
        <p:nvSpPr>
          <p:cNvPr id="43013" name="Text Box 5"/>
          <p:cNvSpPr txBox="1">
            <a:spLocks noChangeArrowheads="1"/>
          </p:cNvSpPr>
          <p:nvPr/>
        </p:nvSpPr>
        <p:spPr bwMode="auto">
          <a:xfrm>
            <a:off x="431800" y="6629400"/>
            <a:ext cx="9436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1600" b="1">
                <a:latin typeface="Arial" charset="0"/>
              </a:rPr>
              <a:t>Intrinsic correlations between a seed region in the PCC and all other voxels in the brain for a single subject during resting fixation. </a:t>
            </a:r>
          </a:p>
        </p:txBody>
      </p:sp>
      <p:sp>
        <p:nvSpPr>
          <p:cNvPr id="43014" name="Text Box 6"/>
          <p:cNvSpPr txBox="1">
            <a:spLocks noChangeArrowheads="1"/>
          </p:cNvSpPr>
          <p:nvPr/>
        </p:nvSpPr>
        <p:spPr bwMode="auto">
          <a:xfrm>
            <a:off x="50800" y="22225"/>
            <a:ext cx="10047288"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4400" b="1">
                <a:solidFill>
                  <a:srgbClr val="515151"/>
                </a:solidFill>
                <a:latin typeface="Herculanum" charset="0"/>
              </a:rPr>
              <a:t>Estar en la tarea vs. estar ensimismado</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295400"/>
            <a:ext cx="9144000" cy="606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800" y="3962400"/>
            <a:ext cx="3289300" cy="246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5" name="Text Box 3"/>
          <p:cNvSpPr txBox="1">
            <a:spLocks noChangeArrowheads="1"/>
          </p:cNvSpPr>
          <p:nvPr/>
        </p:nvSpPr>
        <p:spPr bwMode="auto">
          <a:xfrm>
            <a:off x="127000" y="5521325"/>
            <a:ext cx="3057525" cy="1627188"/>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Defectuoso equilibrio de control voluntario-involuntario:</a:t>
            </a:r>
          </a:p>
          <a:p>
            <a:pPr>
              <a:buClrTx/>
              <a:buFontTx/>
              <a:buNone/>
            </a:pPr>
            <a:r>
              <a:rPr lang="es-ES" altLang="es-ES" sz="2000" b="1">
                <a:solidFill>
                  <a:srgbClr val="FF6600"/>
                </a:solidFill>
                <a:latin typeface="Arial" charset="0"/>
              </a:rPr>
              <a:t>No habituación </a:t>
            </a:r>
            <a:r>
              <a:rPr lang="es-ES" altLang="es-ES" sz="2000" b="1">
                <a:solidFill>
                  <a:srgbClr val="718EB8"/>
                </a:solidFill>
                <a:latin typeface="Arial" charset="0"/>
              </a:rPr>
              <a:t>a la captura de la atención</a:t>
            </a:r>
          </a:p>
        </p:txBody>
      </p:sp>
      <p:pic>
        <p:nvPicPr>
          <p:cNvPr id="440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0" y="914400"/>
            <a:ext cx="2730500" cy="2206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7" name="Text Box 5"/>
          <p:cNvSpPr txBox="1">
            <a:spLocks noChangeArrowheads="1"/>
          </p:cNvSpPr>
          <p:nvPr/>
        </p:nvSpPr>
        <p:spPr bwMode="auto">
          <a:xfrm>
            <a:off x="1803400" y="53975"/>
            <a:ext cx="6781800" cy="1016000"/>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Fallos en el </a:t>
            </a:r>
            <a:r>
              <a:rPr lang="es-ES" altLang="es-ES" sz="2000" b="1">
                <a:solidFill>
                  <a:srgbClr val="FF6600"/>
                </a:solidFill>
                <a:latin typeface="Arial" charset="0"/>
              </a:rPr>
              <a:t>control voluntario</a:t>
            </a:r>
            <a:r>
              <a:rPr lang="es-ES" altLang="es-ES" sz="2000" b="1">
                <a:solidFill>
                  <a:srgbClr val="718EB8"/>
                </a:solidFill>
                <a:latin typeface="Arial" charset="0"/>
              </a:rPr>
              <a:t>: Defectuoso equilibrio en la </a:t>
            </a:r>
            <a:r>
              <a:rPr lang="es-ES" altLang="es-ES" sz="2000" b="1">
                <a:solidFill>
                  <a:srgbClr val="FF6600"/>
                </a:solidFill>
                <a:latin typeface="Arial" charset="0"/>
              </a:rPr>
              <a:t>focalización</a:t>
            </a:r>
            <a:r>
              <a:rPr lang="es-ES" altLang="es-ES" sz="2000" b="1">
                <a:solidFill>
                  <a:srgbClr val="718EB8"/>
                </a:solidFill>
                <a:latin typeface="Arial" charset="0"/>
              </a:rPr>
              <a:t> Externa – Interna (ensimismamiento)</a:t>
            </a:r>
          </a:p>
        </p:txBody>
      </p:sp>
      <p:sp>
        <p:nvSpPr>
          <p:cNvPr id="44038" name="Rectangle 6"/>
          <p:cNvSpPr>
            <a:spLocks noChangeArrowheads="1"/>
          </p:cNvSpPr>
          <p:nvPr/>
        </p:nvSpPr>
        <p:spPr bwMode="auto">
          <a:xfrm>
            <a:off x="0" y="7270750"/>
            <a:ext cx="10160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Lst>
              <a:defRPr sz="3200">
                <a:solidFill>
                  <a:srgbClr val="000000"/>
                </a:solidFill>
                <a:latin typeface="Gill Sans" charset="0"/>
                <a:ea typeface="ＭＳ Ｐゴシック" charset="-128"/>
              </a:defRPr>
            </a:lvl9pPr>
          </a:lstStyle>
          <a:p>
            <a:pPr>
              <a:buClrTx/>
              <a:buFontTx/>
              <a:buNone/>
            </a:pPr>
            <a:r>
              <a:rPr lang="es-ES" altLang="es-ES" sz="1800"/>
              <a:t>Martín-Arévalo, E., López-Ramón, M. F., Arnedo, M., y Lupiáñez, J. (2011). </a:t>
            </a:r>
            <a:r>
              <a:rPr lang="es-ES" altLang="es-ES" sz="1800" i="1"/>
              <a:t>Ciencia Cognitiva, 5</a:t>
            </a:r>
            <a:r>
              <a:rPr lang="es-ES" altLang="es-ES" sz="1800"/>
              <a:t>(1), 11-14.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40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4036"/>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440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96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7200" cy="1223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9500" y="0"/>
            <a:ext cx="4000500" cy="1279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3" name="Text Box 3"/>
          <p:cNvSpPr txBox="1">
            <a:spLocks noChangeArrowheads="1"/>
          </p:cNvSpPr>
          <p:nvPr/>
        </p:nvSpPr>
        <p:spPr bwMode="auto">
          <a:xfrm>
            <a:off x="114300" y="1587500"/>
            <a:ext cx="100457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US" altLang="es-ES" sz="8000" b="1">
                <a:solidFill>
                  <a:srgbClr val="212121"/>
                </a:solidFill>
                <a:latin typeface="Herculanum" charset="0"/>
              </a:rPr>
              <a:t>Gracias </a:t>
            </a:r>
            <a:r>
              <a:rPr lang="en-US" altLang="es-ES" sz="4400">
                <a:solidFill>
                  <a:srgbClr val="212121"/>
                </a:solidFill>
                <a:latin typeface="Herculanum" charset="0"/>
              </a:rPr>
              <a:t>por su</a:t>
            </a:r>
          </a:p>
        </p:txBody>
      </p:sp>
      <p:sp>
        <p:nvSpPr>
          <p:cNvPr id="46084" name="Text Box 4"/>
          <p:cNvSpPr txBox="1">
            <a:spLocks noChangeArrowheads="1"/>
          </p:cNvSpPr>
          <p:nvPr/>
        </p:nvSpPr>
        <p:spPr bwMode="auto">
          <a:xfrm>
            <a:off x="592138" y="2895600"/>
            <a:ext cx="9059862" cy="199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99B7EC"/>
                </a:solidFill>
              </a:rPr>
              <a:t>Investigación en</a:t>
            </a:r>
            <a:r>
              <a:rPr lang="es-ES" altLang="es-ES" sz="4400" b="1">
                <a:solidFill>
                  <a:srgbClr val="000099"/>
                </a:solidFill>
              </a:rPr>
              <a:t> </a:t>
            </a:r>
          </a:p>
          <a:p>
            <a:pPr>
              <a:buClrTx/>
              <a:buFontTx/>
              <a:buNone/>
            </a:pPr>
            <a:r>
              <a:rPr lang="es-ES" altLang="es-ES" sz="8000" b="1">
                <a:solidFill>
                  <a:srgbClr val="000099"/>
                </a:solidFill>
              </a:rPr>
              <a:t>Atención</a:t>
            </a:r>
            <a:r>
              <a:rPr lang="es-ES" altLang="es-ES" sz="4400" b="1">
                <a:solidFill>
                  <a:srgbClr val="000099"/>
                </a:solidFill>
              </a:rPr>
              <a:t> </a:t>
            </a:r>
            <a:r>
              <a:rPr lang="es-ES" altLang="es-ES" sz="2000" b="1">
                <a:solidFill>
                  <a:srgbClr val="99B7EC"/>
                </a:solidFill>
              </a:rPr>
              <a:t>y TDAH</a:t>
            </a:r>
          </a:p>
        </p:txBody>
      </p:sp>
      <p:sp>
        <p:nvSpPr>
          <p:cNvPr id="46085" name="Rectangle 5"/>
          <p:cNvSpPr>
            <a:spLocks noChangeArrowheads="1"/>
          </p:cNvSpPr>
          <p:nvPr/>
        </p:nvSpPr>
        <p:spPr bwMode="auto">
          <a:xfrm>
            <a:off x="508000" y="5500688"/>
            <a:ext cx="9228138"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spcBef>
                <a:spcPts val="1600"/>
              </a:spcBef>
              <a:spcAft>
                <a:spcPts val="1600"/>
              </a:spcAft>
              <a:buClrTx/>
              <a:buFontTx/>
              <a:buNone/>
            </a:pPr>
            <a:r>
              <a:rPr lang="en-GB" altLang="es-ES" b="1">
                <a:solidFill>
                  <a:srgbClr val="184D9A"/>
                </a:solidFill>
              </a:rPr>
              <a:t>Juan Lupiáñez</a:t>
            </a:r>
          </a:p>
          <a:p>
            <a:pPr>
              <a:buClrTx/>
              <a:buFontTx/>
              <a:buNone/>
            </a:pPr>
            <a:r>
              <a:rPr lang="en-GB" altLang="es-ES" sz="2200" i="1">
                <a:solidFill>
                  <a:srgbClr val="184D9A"/>
                </a:solidFill>
              </a:rPr>
              <a:t>Departamento de Psicología Experimental</a:t>
            </a:r>
          </a:p>
          <a:p>
            <a:pPr>
              <a:buClrTx/>
              <a:buFontTx/>
              <a:buNone/>
            </a:pPr>
            <a:r>
              <a:rPr lang="en-GB" altLang="es-ES" sz="2200" i="1">
                <a:solidFill>
                  <a:srgbClr val="184D9A"/>
                </a:solidFill>
              </a:rPr>
              <a:t>Centro de Investigación Mente, C</a:t>
            </a:r>
            <a:r>
              <a:rPr lang="es-ES" altLang="es-ES" sz="2200" i="1">
                <a:solidFill>
                  <a:srgbClr val="184D9A"/>
                </a:solidFill>
              </a:rPr>
              <a:t>e</a:t>
            </a:r>
            <a:r>
              <a:rPr lang="en-GB" altLang="es-ES" sz="2200" i="1">
                <a:solidFill>
                  <a:srgbClr val="184D9A"/>
                </a:solidFill>
              </a:rPr>
              <a:t>rebro y Comportamiento (CIMCYC)</a:t>
            </a:r>
          </a:p>
          <a:p>
            <a:pPr>
              <a:buClrTx/>
              <a:buFontTx/>
              <a:buNone/>
            </a:pPr>
            <a:r>
              <a:rPr lang="en-GB" altLang="es-ES" b="1" i="1">
                <a:solidFill>
                  <a:srgbClr val="184D9A"/>
                </a:solidFill>
              </a:rPr>
              <a:t>Universidad de Granada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34925"/>
            <a:ext cx="8839200" cy="7677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279400" y="1549400"/>
            <a:ext cx="4064000" cy="590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15913" indent="-315913">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1pPr>
            <a:lvl2pPr>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2pPr>
            <a:lvl3pPr>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3pPr>
            <a:lvl4pPr>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4pPr>
            <a:lvl5pPr>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577850" algn="l"/>
                <a:tab pos="1492250" algn="l"/>
                <a:tab pos="2406650" algn="l"/>
                <a:tab pos="3321050" algn="l"/>
                <a:tab pos="4235450" algn="l"/>
                <a:tab pos="5149850" algn="l"/>
                <a:tab pos="6064250" algn="l"/>
                <a:tab pos="6978650" algn="l"/>
                <a:tab pos="7893050" algn="l"/>
                <a:tab pos="8807450" algn="l"/>
                <a:tab pos="9721850" algn="l"/>
              </a:tabLst>
              <a:defRPr sz="3200">
                <a:solidFill>
                  <a:srgbClr val="000000"/>
                </a:solidFill>
                <a:latin typeface="Gill Sans" charset="0"/>
                <a:ea typeface="ＭＳ Ｐゴシック" charset="-128"/>
              </a:defRPr>
            </a:lvl9pPr>
          </a:lstStyle>
          <a:p>
            <a:pPr algn="l">
              <a:lnSpc>
                <a:spcPct val="80000"/>
              </a:lnSpc>
              <a:buClr>
                <a:srgbClr val="718EB8"/>
              </a:buClr>
              <a:buSzPct val="155000"/>
              <a:buFont typeface="Times New Roman" pitchFamily="16" charset="0"/>
              <a:buBlip>
                <a:blip r:embed="rId3"/>
              </a:buBlip>
            </a:pPr>
            <a:r>
              <a:rPr lang="en-US" altLang="es-ES" sz="2800" i="1">
                <a:solidFill>
                  <a:srgbClr val="718EB8"/>
                </a:solidFill>
                <a:latin typeface="Palatino" charset="0"/>
              </a:rPr>
              <a:t>William </a:t>
            </a:r>
            <a:r>
              <a:rPr lang="en-US" altLang="es-ES" sz="2800" b="1" i="1">
                <a:solidFill>
                  <a:srgbClr val="718EB8"/>
                </a:solidFill>
                <a:latin typeface="Palatino" charset="0"/>
              </a:rPr>
              <a:t>James</a:t>
            </a:r>
          </a:p>
          <a:p>
            <a:pPr algn="l">
              <a:lnSpc>
                <a:spcPct val="80000"/>
              </a:lnSpc>
              <a:spcBef>
                <a:spcPts val="2000"/>
              </a:spcBef>
              <a:buClr>
                <a:srgbClr val="718EB8"/>
              </a:buClr>
              <a:buSzPct val="155000"/>
              <a:buFont typeface="Times New Roman" pitchFamily="16" charset="0"/>
              <a:buBlip>
                <a:blip r:embed="rId3"/>
              </a:buBlip>
            </a:pPr>
            <a:r>
              <a:rPr lang="en-US" altLang="es-ES" sz="2800" i="1">
                <a:solidFill>
                  <a:srgbClr val="718EB8"/>
                </a:solidFill>
                <a:latin typeface="Palatino" charset="0"/>
              </a:rPr>
              <a:t>Broadbent</a:t>
            </a:r>
            <a:r>
              <a:rPr lang="en-US" altLang="es-ES" sz="2800">
                <a:solidFill>
                  <a:srgbClr val="718EB8"/>
                </a:solidFill>
                <a:latin typeface="Palatino" charset="0"/>
              </a:rPr>
              <a:t> y los modelos de Filtro: El problema de la </a:t>
            </a:r>
            <a:r>
              <a:rPr lang="en-US" altLang="es-ES" sz="2800" b="1">
                <a:solidFill>
                  <a:srgbClr val="718EB8"/>
                </a:solidFill>
                <a:latin typeface="Palatino" charset="0"/>
              </a:rPr>
              <a:t>selección</a:t>
            </a:r>
          </a:p>
          <a:p>
            <a:pPr algn="l">
              <a:lnSpc>
                <a:spcPct val="80000"/>
              </a:lnSpc>
              <a:spcBef>
                <a:spcPts val="2000"/>
              </a:spcBef>
              <a:buClr>
                <a:srgbClr val="718EB8"/>
              </a:buClr>
              <a:buSzPct val="155000"/>
              <a:buFont typeface="Times New Roman" pitchFamily="16" charset="0"/>
              <a:buBlip>
                <a:blip r:embed="rId3"/>
              </a:buBlip>
            </a:pPr>
            <a:r>
              <a:rPr lang="en-US" altLang="es-ES" sz="2800">
                <a:solidFill>
                  <a:srgbClr val="718EB8"/>
                </a:solidFill>
                <a:latin typeface="Palatino" charset="0"/>
              </a:rPr>
              <a:t>El modelo energético de </a:t>
            </a:r>
            <a:r>
              <a:rPr lang="en-US" altLang="es-ES" sz="2800" i="1">
                <a:solidFill>
                  <a:srgbClr val="718EB8"/>
                </a:solidFill>
                <a:latin typeface="Palatino" charset="0"/>
              </a:rPr>
              <a:t>Kahneman</a:t>
            </a:r>
            <a:r>
              <a:rPr lang="en-US" altLang="es-ES" sz="2800">
                <a:solidFill>
                  <a:srgbClr val="718EB8"/>
                </a:solidFill>
                <a:latin typeface="Palatino" charset="0"/>
              </a:rPr>
              <a:t>: El problema de los </a:t>
            </a:r>
            <a:r>
              <a:rPr lang="en-US" altLang="es-ES" sz="2800" b="1">
                <a:solidFill>
                  <a:srgbClr val="718EB8"/>
                </a:solidFill>
                <a:latin typeface="Palatino" charset="0"/>
              </a:rPr>
              <a:t>recursos</a:t>
            </a:r>
            <a:r>
              <a:rPr lang="en-US" altLang="es-ES" sz="2800">
                <a:solidFill>
                  <a:srgbClr val="718EB8"/>
                </a:solidFill>
                <a:latin typeface="Palatino" charset="0"/>
              </a:rPr>
              <a:t> y su reparto</a:t>
            </a:r>
          </a:p>
          <a:p>
            <a:pPr algn="l">
              <a:lnSpc>
                <a:spcPct val="80000"/>
              </a:lnSpc>
              <a:spcBef>
                <a:spcPts val="2000"/>
              </a:spcBef>
              <a:buClr>
                <a:srgbClr val="718EB8"/>
              </a:buClr>
              <a:buSzPct val="155000"/>
              <a:buFont typeface="Times New Roman" pitchFamily="16" charset="0"/>
              <a:buBlip>
                <a:blip r:embed="rId3"/>
              </a:buBlip>
            </a:pPr>
            <a:r>
              <a:rPr lang="en-US" altLang="es-ES" sz="2800" i="1">
                <a:solidFill>
                  <a:srgbClr val="718EB8"/>
                </a:solidFill>
                <a:latin typeface="Palatino" charset="0"/>
              </a:rPr>
              <a:t>Normal y Shallice</a:t>
            </a:r>
            <a:r>
              <a:rPr lang="en-US" altLang="es-ES" sz="2800">
                <a:solidFill>
                  <a:srgbClr val="718EB8"/>
                </a:solidFill>
                <a:latin typeface="Palatino" charset="0"/>
              </a:rPr>
              <a:t>: El problema del </a:t>
            </a:r>
            <a:r>
              <a:rPr lang="en-US" altLang="es-ES" sz="2800" b="1">
                <a:solidFill>
                  <a:srgbClr val="718EB8"/>
                </a:solidFill>
                <a:latin typeface="Palatino" charset="0"/>
              </a:rPr>
              <a:t>control</a:t>
            </a: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404938"/>
            <a:ext cx="4203700" cy="6062662"/>
          </a:xfrm>
          <a:prstGeom prst="rect">
            <a:avLst/>
          </a:prstGeom>
          <a:noFill/>
          <a:ln w="9360">
            <a:solidFill>
              <a:srgbClr val="00538E"/>
            </a:solidFill>
            <a:miter lim="800000"/>
            <a:headEnd/>
            <a:tailEnd/>
          </a:ln>
          <a:effectLst>
            <a:outerShdw dist="126770" dir="2700000" algn="ctr" rotWithShape="0">
              <a:srgbClr val="000000">
                <a:alpha val="75014"/>
              </a:srgbClr>
            </a:outerShdw>
          </a:effectLst>
          <a:extLst>
            <a:ext uri="{909E8E84-426E-40DD-AFC4-6F175D3DCCD1}">
              <a14:hiddenFill xmlns:a14="http://schemas.microsoft.com/office/drawing/2010/main">
                <a:blipFill dpi="0" rotWithShape="0">
                  <a:blip/>
                  <a:srcRect/>
                  <a:stretch>
                    <a:fillRect/>
                  </a:stretch>
                </a:blipFill>
              </a14:hiddenFill>
            </a:ext>
          </a:extLst>
        </p:spPr>
      </p:pic>
      <p:sp>
        <p:nvSpPr>
          <p:cNvPr id="20483" name="Text Box 3"/>
          <p:cNvSpPr txBox="1">
            <a:spLocks noChangeArrowheads="1"/>
          </p:cNvSpPr>
          <p:nvPr/>
        </p:nvSpPr>
        <p:spPr bwMode="auto">
          <a:xfrm>
            <a:off x="355600" y="2895600"/>
            <a:ext cx="51054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87313">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1pPr>
            <a:lvl2pPr>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2pPr>
            <a:lvl3pPr>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3pPr>
            <a:lvl4pPr>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4pPr>
            <a:lvl5pPr>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87313" algn="l"/>
                <a:tab pos="1001713" algn="l"/>
                <a:tab pos="1916113" algn="l"/>
                <a:tab pos="2830513" algn="l"/>
                <a:tab pos="3744913" algn="l"/>
                <a:tab pos="4659313" algn="l"/>
                <a:tab pos="5573713" algn="l"/>
                <a:tab pos="6488113" algn="l"/>
                <a:tab pos="7402513" algn="l"/>
                <a:tab pos="8316913" algn="l"/>
                <a:tab pos="9231313" algn="l"/>
                <a:tab pos="10145713" algn="l"/>
              </a:tabLst>
              <a:defRPr sz="3200">
                <a:solidFill>
                  <a:srgbClr val="000000"/>
                </a:solidFill>
                <a:latin typeface="Gill Sans" charset="0"/>
                <a:ea typeface="ＭＳ Ｐゴシック" charset="-128"/>
              </a:defRPr>
            </a:lvl9pPr>
          </a:lstStyle>
          <a:p>
            <a:pPr algn="just">
              <a:spcBef>
                <a:spcPts val="2800"/>
              </a:spcBef>
              <a:buClrTx/>
              <a:buSzPct val="52000"/>
              <a:buFontTx/>
              <a:buNone/>
            </a:pPr>
            <a:r>
              <a:rPr lang="es-ES" altLang="es-ES" sz="2800">
                <a:solidFill>
                  <a:srgbClr val="718EB8"/>
                </a:solidFill>
                <a:latin typeface="Palatino" charset="0"/>
              </a:rPr>
              <a:t>“</a:t>
            </a:r>
            <a:r>
              <a:rPr lang="es-ES" altLang="es-ES" sz="2800" i="1">
                <a:solidFill>
                  <a:srgbClr val="718EB8"/>
                </a:solidFill>
                <a:latin typeface="Palatino" charset="0"/>
              </a:rPr>
              <a:t>Everyone knows what attention is. It is the taking possession by the mind in clear and vivid form, of one out of what seem several simultaneously possible objects or trains of thought...It implies withdrawl from some things in order to deal effectively with others,…” (</a:t>
            </a:r>
            <a:r>
              <a:rPr lang="es-ES" altLang="es-ES" sz="2800">
                <a:solidFill>
                  <a:srgbClr val="718EB8"/>
                </a:solidFill>
                <a:latin typeface="Palatino" charset="0"/>
              </a:rPr>
              <a:t>James, 1890, p.403) </a:t>
            </a:r>
          </a:p>
        </p:txBody>
      </p:sp>
      <p:sp>
        <p:nvSpPr>
          <p:cNvPr id="20484" name="Text Box 4"/>
          <p:cNvSpPr txBox="1">
            <a:spLocks noChangeArrowheads="1"/>
          </p:cNvSpPr>
          <p:nvPr/>
        </p:nvSpPr>
        <p:spPr bwMode="auto">
          <a:xfrm>
            <a:off x="50800" y="114300"/>
            <a:ext cx="100457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US" altLang="es-ES" sz="4400">
                <a:solidFill>
                  <a:srgbClr val="515151"/>
                </a:solidFill>
                <a:latin typeface="Herculanum" charset="0"/>
              </a:rPr>
              <a:t>¿ Qué es la atención?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79400" y="3048000"/>
            <a:ext cx="4064000" cy="440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1pPr>
            <a:lvl2pPr>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2pPr>
            <a:lvl3pPr>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3pPr>
            <a:lvl4pPr>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4pPr>
            <a:lvl5pPr>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261938" algn="l"/>
                <a:tab pos="1176338" algn="l"/>
                <a:tab pos="2090738" algn="l"/>
                <a:tab pos="3005138" algn="l"/>
                <a:tab pos="3919538" algn="l"/>
                <a:tab pos="4833938" algn="l"/>
                <a:tab pos="5748338" algn="l"/>
                <a:tab pos="6662738" algn="l"/>
                <a:tab pos="7577138" algn="l"/>
                <a:tab pos="8491538" algn="l"/>
                <a:tab pos="9405938" algn="l"/>
              </a:tabLst>
              <a:defRPr sz="3200">
                <a:solidFill>
                  <a:srgbClr val="000000"/>
                </a:solidFill>
                <a:latin typeface="Gill Sans" charset="0"/>
                <a:ea typeface="ＭＳ Ｐゴシック" charset="-128"/>
              </a:defRPr>
            </a:lvl9pPr>
          </a:lstStyle>
          <a:p>
            <a:pPr>
              <a:lnSpc>
                <a:spcPct val="80000"/>
              </a:lnSpc>
              <a:buClrTx/>
              <a:buSzPct val="155000"/>
              <a:buFontTx/>
              <a:buNone/>
            </a:pPr>
            <a:r>
              <a:rPr lang="en-US" altLang="es-ES" sz="2800" i="1">
                <a:solidFill>
                  <a:srgbClr val="718EB8"/>
                </a:solidFill>
                <a:latin typeface="Palatino" charset="0"/>
              </a:rPr>
              <a:t>Michael Posner</a:t>
            </a:r>
          </a:p>
        </p:txBody>
      </p:sp>
      <p:sp>
        <p:nvSpPr>
          <p:cNvPr id="22530" name="Text Box 2"/>
          <p:cNvSpPr txBox="1">
            <a:spLocks noChangeArrowheads="1"/>
          </p:cNvSpPr>
          <p:nvPr/>
        </p:nvSpPr>
        <p:spPr bwMode="auto">
          <a:xfrm>
            <a:off x="50800" y="114300"/>
            <a:ext cx="100457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US" altLang="es-ES" sz="4400">
                <a:solidFill>
                  <a:srgbClr val="515151"/>
                </a:solidFill>
                <a:latin typeface="Herculanum" charset="0"/>
              </a:rPr>
              <a:t>Tres funciones atencionales</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676400"/>
            <a:ext cx="2590800" cy="3281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p:cNvSpPr txBox="1">
            <a:spLocks noChangeArrowheads="1"/>
          </p:cNvSpPr>
          <p:nvPr/>
        </p:nvSpPr>
        <p:spPr bwMode="auto">
          <a:xfrm>
            <a:off x="5003800" y="1371600"/>
            <a:ext cx="4064000" cy="590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15913" indent="-315913">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1pPr>
            <a:lvl2pPr>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2pPr>
            <a:lvl3pPr>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3pPr>
            <a:lvl4pPr>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4pPr>
            <a:lvl5pPr>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315913" algn="l"/>
                <a:tab pos="1230313" algn="l"/>
                <a:tab pos="2144713" algn="l"/>
                <a:tab pos="3059113" algn="l"/>
                <a:tab pos="3973513" algn="l"/>
                <a:tab pos="4887913" algn="l"/>
                <a:tab pos="5802313" algn="l"/>
                <a:tab pos="6716713" algn="l"/>
                <a:tab pos="7631113" algn="l"/>
                <a:tab pos="8545513" algn="l"/>
                <a:tab pos="9459913" algn="l"/>
                <a:tab pos="10374313" algn="l"/>
              </a:tabLst>
              <a:defRPr sz="3200">
                <a:solidFill>
                  <a:srgbClr val="000000"/>
                </a:solidFill>
                <a:latin typeface="Gill Sans" charset="0"/>
                <a:ea typeface="ＭＳ Ｐゴシック" charset="-128"/>
              </a:defRPr>
            </a:lvl9pPr>
          </a:lstStyle>
          <a:p>
            <a:pPr algn="l">
              <a:lnSpc>
                <a:spcPct val="200000"/>
              </a:lnSpc>
              <a:spcBef>
                <a:spcPts val="600"/>
              </a:spcBef>
              <a:spcAft>
                <a:spcPts val="600"/>
              </a:spcAft>
              <a:buClr>
                <a:srgbClr val="718EB8"/>
              </a:buClr>
              <a:buSzPct val="155000"/>
              <a:buFont typeface="Times New Roman" pitchFamily="16" charset="0"/>
              <a:buBlip>
                <a:blip r:embed="rId4"/>
              </a:buBlip>
            </a:pPr>
            <a:r>
              <a:rPr lang="en-US" altLang="es-ES" sz="4000" b="1" i="1">
                <a:solidFill>
                  <a:srgbClr val="718EB8"/>
                </a:solidFill>
                <a:latin typeface="Palatino" charset="0"/>
              </a:rPr>
              <a:t> Alerta</a:t>
            </a:r>
          </a:p>
          <a:p>
            <a:pPr algn="l">
              <a:lnSpc>
                <a:spcPct val="200000"/>
              </a:lnSpc>
              <a:spcBef>
                <a:spcPts val="600"/>
              </a:spcBef>
              <a:spcAft>
                <a:spcPts val="600"/>
              </a:spcAft>
              <a:buClr>
                <a:srgbClr val="718EB8"/>
              </a:buClr>
              <a:buSzPct val="155000"/>
              <a:buFont typeface="Times New Roman" pitchFamily="16" charset="0"/>
              <a:buBlip>
                <a:blip r:embed="rId4"/>
              </a:buBlip>
            </a:pPr>
            <a:r>
              <a:rPr lang="en-US" altLang="es-ES" sz="4000" b="1" i="1">
                <a:solidFill>
                  <a:srgbClr val="718EB8"/>
                </a:solidFill>
                <a:latin typeface="Palatino" charset="0"/>
              </a:rPr>
              <a:t> Orientación </a:t>
            </a:r>
          </a:p>
          <a:p>
            <a:pPr algn="l">
              <a:lnSpc>
                <a:spcPct val="200000"/>
              </a:lnSpc>
              <a:spcBef>
                <a:spcPts val="600"/>
              </a:spcBef>
              <a:spcAft>
                <a:spcPts val="600"/>
              </a:spcAft>
              <a:buClr>
                <a:srgbClr val="718EB8"/>
              </a:buClr>
              <a:buSzPct val="155000"/>
              <a:buFont typeface="Times New Roman" pitchFamily="16" charset="0"/>
              <a:buBlip>
                <a:blip r:embed="rId4"/>
              </a:buBlip>
            </a:pPr>
            <a:r>
              <a:rPr lang="en-US" altLang="es-ES" sz="4000" b="1" i="1">
                <a:solidFill>
                  <a:srgbClr val="718EB8"/>
                </a:solidFill>
                <a:latin typeface="Palatino" charset="0"/>
              </a:rPr>
              <a:t> Control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6111875"/>
            <a:ext cx="10160000" cy="1508125"/>
          </a:xfrm>
          <a:prstGeom prst="rect">
            <a:avLst/>
          </a:prstGeom>
          <a:solidFill>
            <a:srgbClr val="718EB8"/>
          </a:solidFill>
          <a:ln w="25560">
            <a:solidFill>
              <a:srgbClr val="587AA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
        <p:nvSpPr>
          <p:cNvPr id="23554" name="Rectangle 2"/>
          <p:cNvSpPr>
            <a:spLocks noChangeArrowheads="1"/>
          </p:cNvSpPr>
          <p:nvPr/>
        </p:nvSpPr>
        <p:spPr bwMode="auto">
          <a:xfrm>
            <a:off x="520700" y="6865938"/>
            <a:ext cx="9639300"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1840" rIns="100080" bIns="5184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a:solidFill>
                  <a:srgbClr val="CC3300"/>
                </a:solidFill>
              </a:rPr>
              <a:t>  </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2565400"/>
            <a:ext cx="3413125" cy="3467100"/>
          </a:xfrm>
          <a:prstGeom prst="rect">
            <a:avLst/>
          </a:prstGeom>
          <a:solidFill>
            <a:srgbClr val="6B6BC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Rectangle 4"/>
          <p:cNvSpPr>
            <a:spLocks noChangeArrowheads="1"/>
          </p:cNvSpPr>
          <p:nvPr/>
        </p:nvSpPr>
        <p:spPr bwMode="auto">
          <a:xfrm>
            <a:off x="7092950" y="3668713"/>
            <a:ext cx="2460625" cy="531812"/>
          </a:xfrm>
          <a:prstGeom prst="rect">
            <a:avLst/>
          </a:prstGeom>
          <a:solidFill>
            <a:srgbClr val="7AA8E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1840" rIns="100080" bIns="51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3100">
                <a:solidFill>
                  <a:srgbClr val="0D1C8D"/>
                </a:solidFill>
              </a:rPr>
              <a:t>Orientación</a:t>
            </a:r>
          </a:p>
        </p:txBody>
      </p:sp>
      <p:sp>
        <p:nvSpPr>
          <p:cNvPr id="23557" name="Rectangle 5"/>
          <p:cNvSpPr>
            <a:spLocks noChangeArrowheads="1"/>
          </p:cNvSpPr>
          <p:nvPr/>
        </p:nvSpPr>
        <p:spPr bwMode="auto">
          <a:xfrm>
            <a:off x="584200" y="1571625"/>
            <a:ext cx="1428750" cy="714375"/>
          </a:xfrm>
          <a:prstGeom prst="rect">
            <a:avLst/>
          </a:prstGeom>
          <a:solidFill>
            <a:srgbClr val="7AA8EA"/>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0080" tIns="51840" rIns="100080" bIns="5184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3100">
                <a:solidFill>
                  <a:srgbClr val="FF0000"/>
                </a:solidFill>
              </a:rPr>
              <a:t>Alerta</a:t>
            </a:r>
          </a:p>
        </p:txBody>
      </p:sp>
      <p:sp>
        <p:nvSpPr>
          <p:cNvPr id="23558" name="Text Box 6"/>
          <p:cNvSpPr txBox="1">
            <a:spLocks noChangeArrowheads="1"/>
          </p:cNvSpPr>
          <p:nvPr/>
        </p:nvSpPr>
        <p:spPr bwMode="auto">
          <a:xfrm>
            <a:off x="679450" y="3043238"/>
            <a:ext cx="1825625" cy="890587"/>
          </a:xfrm>
          <a:prstGeom prst="rect">
            <a:avLst/>
          </a:prstGeom>
          <a:solidFill>
            <a:srgbClr val="7AA8EA"/>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n-GB" altLang="es-ES" sz="2400" b="1">
                <a:solidFill>
                  <a:srgbClr val="FF9933"/>
                </a:solidFill>
                <a:latin typeface="Arial" charset="0"/>
              </a:rPr>
              <a:t>Control ejecutivo</a:t>
            </a:r>
          </a:p>
        </p:txBody>
      </p:sp>
      <p:sp>
        <p:nvSpPr>
          <p:cNvPr id="23559" name="Text Box 7"/>
          <p:cNvSpPr txBox="1">
            <a:spLocks noChangeArrowheads="1"/>
          </p:cNvSpPr>
          <p:nvPr/>
        </p:nvSpPr>
        <p:spPr bwMode="auto">
          <a:xfrm>
            <a:off x="95250" y="4044950"/>
            <a:ext cx="2981325" cy="1931988"/>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Adecuación del comportamiento a las </a:t>
            </a:r>
            <a:r>
              <a:rPr lang="es-ES" altLang="es-ES" sz="2000" b="1">
                <a:solidFill>
                  <a:srgbClr val="FF6600"/>
                </a:solidFill>
                <a:latin typeface="Arial" charset="0"/>
              </a:rPr>
              <a:t>metas</a:t>
            </a:r>
            <a:r>
              <a:rPr lang="es-ES" altLang="es-ES" sz="2000" b="1">
                <a:solidFill>
                  <a:srgbClr val="718EB8"/>
                </a:solidFill>
                <a:latin typeface="Arial" charset="0"/>
              </a:rPr>
              <a:t>, resolver </a:t>
            </a:r>
            <a:r>
              <a:rPr lang="es-ES" altLang="es-ES" sz="2000" b="1">
                <a:solidFill>
                  <a:srgbClr val="FF6600"/>
                </a:solidFill>
                <a:latin typeface="Arial" charset="0"/>
              </a:rPr>
              <a:t>conflictos</a:t>
            </a:r>
            <a:r>
              <a:rPr lang="es-ES" altLang="es-ES" sz="2000" b="1">
                <a:solidFill>
                  <a:srgbClr val="718EB8"/>
                </a:solidFill>
                <a:latin typeface="Arial" charset="0"/>
              </a:rPr>
              <a:t> que nos alejan de ellas, y corrección de </a:t>
            </a:r>
            <a:r>
              <a:rPr lang="es-ES" altLang="es-ES" sz="2000" b="1">
                <a:solidFill>
                  <a:srgbClr val="FF6600"/>
                </a:solidFill>
                <a:latin typeface="Arial" charset="0"/>
              </a:rPr>
              <a:t>errores</a:t>
            </a:r>
          </a:p>
        </p:txBody>
      </p:sp>
      <p:sp>
        <p:nvSpPr>
          <p:cNvPr id="23560" name="Text Box 8"/>
          <p:cNvSpPr txBox="1">
            <a:spLocks noChangeArrowheads="1"/>
          </p:cNvSpPr>
          <p:nvPr/>
        </p:nvSpPr>
        <p:spPr bwMode="auto">
          <a:xfrm>
            <a:off x="6696075" y="4354513"/>
            <a:ext cx="3333750" cy="1627187"/>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Orientación hacia la información adecuada, </a:t>
            </a:r>
            <a:r>
              <a:rPr lang="es-ES" altLang="es-ES" sz="2000" b="1">
                <a:solidFill>
                  <a:srgbClr val="FF6600"/>
                </a:solidFill>
                <a:latin typeface="Arial" charset="0"/>
              </a:rPr>
              <a:t>selección</a:t>
            </a:r>
            <a:r>
              <a:rPr lang="es-ES" altLang="es-ES" sz="2000" b="1">
                <a:solidFill>
                  <a:srgbClr val="718EB8"/>
                </a:solidFill>
                <a:latin typeface="Arial" charset="0"/>
              </a:rPr>
              <a:t> de lo </a:t>
            </a:r>
            <a:r>
              <a:rPr lang="es-ES" altLang="es-ES" sz="2000" b="1">
                <a:solidFill>
                  <a:srgbClr val="FF6600"/>
                </a:solidFill>
                <a:latin typeface="Arial" charset="0"/>
              </a:rPr>
              <a:t>relevante</a:t>
            </a:r>
            <a:r>
              <a:rPr lang="es-ES" altLang="es-ES" sz="2000" b="1">
                <a:solidFill>
                  <a:srgbClr val="718EB8"/>
                </a:solidFill>
                <a:latin typeface="Arial" charset="0"/>
              </a:rPr>
              <a:t>, en detrimento de lo </a:t>
            </a:r>
            <a:r>
              <a:rPr lang="es-ES" altLang="es-ES" sz="2000" b="1">
                <a:solidFill>
                  <a:srgbClr val="FF6600"/>
                </a:solidFill>
                <a:latin typeface="Arial" charset="0"/>
              </a:rPr>
              <a:t>irrelevante</a:t>
            </a:r>
          </a:p>
        </p:txBody>
      </p:sp>
      <p:sp>
        <p:nvSpPr>
          <p:cNvPr id="23561" name="Text Box 9"/>
          <p:cNvSpPr txBox="1">
            <a:spLocks noChangeArrowheads="1"/>
          </p:cNvSpPr>
          <p:nvPr/>
        </p:nvSpPr>
        <p:spPr bwMode="auto">
          <a:xfrm>
            <a:off x="2184400" y="1447800"/>
            <a:ext cx="7816850" cy="1016000"/>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Mantenimiento de un estado de </a:t>
            </a:r>
            <a:r>
              <a:rPr lang="es-ES" altLang="es-ES" sz="2000" b="1">
                <a:solidFill>
                  <a:srgbClr val="FF6600"/>
                </a:solidFill>
                <a:latin typeface="Arial" charset="0"/>
              </a:rPr>
              <a:t>alerta</a:t>
            </a:r>
            <a:r>
              <a:rPr lang="es-ES" altLang="es-ES" sz="2000" b="1">
                <a:solidFill>
                  <a:srgbClr val="718EB8"/>
                </a:solidFill>
                <a:latin typeface="Arial" charset="0"/>
              </a:rPr>
              <a:t>, que nos mantenga activos, </a:t>
            </a:r>
            <a:r>
              <a:rPr lang="es-ES" altLang="es-ES" sz="2000" b="1">
                <a:solidFill>
                  <a:srgbClr val="FF6600"/>
                </a:solidFill>
                <a:latin typeface="Arial" charset="0"/>
              </a:rPr>
              <a:t>vigilantes</a:t>
            </a:r>
            <a:r>
              <a:rPr lang="es-ES" altLang="es-ES" sz="2000" b="1">
                <a:solidFill>
                  <a:srgbClr val="718EB8"/>
                </a:solidFill>
                <a:latin typeface="Arial" charset="0"/>
              </a:rPr>
              <a:t>, de forma que podamos realizar la tarea de forma adecuada</a:t>
            </a:r>
          </a:p>
        </p:txBody>
      </p:sp>
      <p:sp>
        <p:nvSpPr>
          <p:cNvPr id="23562" name="Text Box 10"/>
          <p:cNvSpPr txBox="1">
            <a:spLocks noChangeArrowheads="1"/>
          </p:cNvSpPr>
          <p:nvPr/>
        </p:nvSpPr>
        <p:spPr bwMode="auto">
          <a:xfrm>
            <a:off x="50800" y="76200"/>
            <a:ext cx="1004570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0" tIns="38160" rIns="38160" bIns="381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4400">
                <a:solidFill>
                  <a:srgbClr val="212121"/>
                </a:solidFill>
                <a:latin typeface="Herculanum" charset="0"/>
              </a:rPr>
              <a:t>Tres funciones atencionales</a:t>
            </a:r>
            <a:r>
              <a:rPr lang="es-ES" altLang="es-ES" sz="2000">
                <a:solidFill>
                  <a:srgbClr val="212121"/>
                </a:solidFill>
                <a:latin typeface="Herculanum" charset="0"/>
              </a:rPr>
              <a:t>(Posner, 1987)</a:t>
            </a:r>
          </a:p>
        </p:txBody>
      </p:sp>
      <p:sp>
        <p:nvSpPr>
          <p:cNvPr id="23563" name="Text Box 11"/>
          <p:cNvSpPr txBox="1">
            <a:spLocks noChangeArrowheads="1"/>
          </p:cNvSpPr>
          <p:nvPr/>
        </p:nvSpPr>
        <p:spPr bwMode="auto">
          <a:xfrm>
            <a:off x="476250" y="6429375"/>
            <a:ext cx="9128125" cy="1016000"/>
          </a:xfrm>
          <a:prstGeom prst="rect">
            <a:avLst/>
          </a:prstGeom>
          <a:solidFill>
            <a:srgbClr val="E8E4E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01520" tIns="50760" rIns="101520" bIns="507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2000" b="1">
                <a:solidFill>
                  <a:srgbClr val="718EB8"/>
                </a:solidFill>
                <a:latin typeface="Arial" charset="0"/>
              </a:rPr>
              <a:t>El funcionamiento correcto de </a:t>
            </a:r>
            <a:r>
              <a:rPr lang="es-ES" altLang="es-ES" sz="2000" b="1">
                <a:solidFill>
                  <a:srgbClr val="FF0000"/>
                </a:solidFill>
                <a:latin typeface="Arial" charset="0"/>
              </a:rPr>
              <a:t>CADA UNA DE ÉSTOS SISTEMAS ATENCIONALES </a:t>
            </a:r>
            <a:r>
              <a:rPr lang="es-ES" altLang="es-ES" sz="2000" b="1">
                <a:solidFill>
                  <a:srgbClr val="718EB8"/>
                </a:solidFill>
                <a:latin typeface="Arial" charset="0"/>
              </a:rPr>
              <a:t>y de </a:t>
            </a:r>
            <a:r>
              <a:rPr lang="es-ES" altLang="es-ES" sz="2000" b="1">
                <a:solidFill>
                  <a:srgbClr val="FF0000"/>
                </a:solidFill>
                <a:latin typeface="Arial" charset="0"/>
              </a:rPr>
              <a:t>LAS INTERACCIONES </a:t>
            </a:r>
            <a:r>
              <a:rPr lang="es-ES" altLang="es-ES" sz="2000" b="1">
                <a:solidFill>
                  <a:srgbClr val="718EB8"/>
                </a:solidFill>
                <a:latin typeface="Arial" charset="0"/>
              </a:rPr>
              <a:t>entre ellas permiten un </a:t>
            </a:r>
            <a:r>
              <a:rPr lang="es-ES" altLang="es-ES" sz="2000" b="1">
                <a:solidFill>
                  <a:srgbClr val="FF0000"/>
                </a:solidFill>
                <a:latin typeface="Arial" charset="0"/>
              </a:rPr>
              <a:t>BUEN FUNCIONAMIENTO DE LA ATENCIÓN EN GENERAL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3556"/>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35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23558"/>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23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16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6196013" cy="28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41563"/>
            <a:ext cx="6146800" cy="2763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0" y="4724400"/>
            <a:ext cx="6180138" cy="2809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4"/>
          <p:cNvSpPr>
            <a:spLocks noChangeArrowheads="1"/>
          </p:cNvSpPr>
          <p:nvPr/>
        </p:nvSpPr>
        <p:spPr bwMode="auto">
          <a:xfrm>
            <a:off x="6223000" y="95250"/>
            <a:ext cx="39370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sz="1800"/>
              <a:t>Fan, J., McCandliss, B. D., Fossella, J., Flombaum, J. I., &amp; Posner, M. I. (2005). The activation of attentional networks. </a:t>
            </a:r>
            <a:r>
              <a:rPr lang="es-ES" altLang="es-ES" sz="1800" i="1"/>
              <a:t>Neuroimage, 26(2), 471-479.</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09550"/>
            <a:ext cx="11141075" cy="710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6" name="Text Box 2"/>
          <p:cNvSpPr txBox="1">
            <a:spLocks noChangeArrowheads="1"/>
          </p:cNvSpPr>
          <p:nvPr/>
        </p:nvSpPr>
        <p:spPr bwMode="auto">
          <a:xfrm>
            <a:off x="6665913" y="6096000"/>
            <a:ext cx="3109912" cy="106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Gill Sans" charset="0"/>
                <a:ea typeface="ＭＳ Ｐゴシック" charset="-128"/>
              </a:defRPr>
            </a:lvl9pPr>
          </a:lstStyle>
          <a:p>
            <a:pPr>
              <a:buClrTx/>
              <a:buFontTx/>
              <a:buNone/>
            </a:pPr>
            <a:r>
              <a:rPr lang="es-ES" altLang="es-ES" b="1">
                <a:solidFill>
                  <a:srgbClr val="2257B7"/>
                </a:solidFill>
              </a:rPr>
              <a:t>Charo Rueda</a:t>
            </a:r>
          </a:p>
          <a:p>
            <a:pPr>
              <a:buClrTx/>
              <a:buFontTx/>
              <a:buNone/>
            </a:pPr>
            <a:r>
              <a:rPr lang="es-ES" altLang="es-ES" b="1">
                <a:solidFill>
                  <a:srgbClr val="2257B7"/>
                </a:solidFill>
              </a:rPr>
              <a:t>UGR</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Herculanum"/>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Herculanum"/>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Gill Sans"/>
        <a:ea typeface="ＭＳ Ｐゴシック"/>
        <a:cs typeface=""/>
      </a:majorFont>
      <a:minorFont>
        <a:latin typeface="Gill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s-ES" sz="3200" b="0" i="0" u="none" strike="noStrike" cap="none" normalizeH="0" baseline="0" smtClean="0">
            <a:ln>
              <a:noFill/>
            </a:ln>
            <a:solidFill>
              <a:schemeClr val="bg1"/>
            </a:solidFill>
            <a:effectLst/>
            <a:latin typeface="Gill Sans" charset="0"/>
            <a:ea typeface="ＭＳ Ｐゴシック" charset="-128"/>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7924</TotalTime>
  <Words>1198</Words>
  <Application>Microsoft Office PowerPoint</Application>
  <PresentationFormat>Personalizado</PresentationFormat>
  <Paragraphs>324</Paragraphs>
  <Slides>29</Slides>
  <Notes>25</Notes>
  <HiddenSlides>0</HiddenSlides>
  <MMClips>0</MMClips>
  <ScaleCrop>false</ScaleCrop>
  <HeadingPairs>
    <vt:vector size="6" baseType="variant">
      <vt:variant>
        <vt:lpstr>Fuentes usadas</vt:lpstr>
      </vt:variant>
      <vt:variant>
        <vt:i4>12</vt:i4>
      </vt:variant>
      <vt:variant>
        <vt:lpstr>Tema</vt:lpstr>
      </vt:variant>
      <vt:variant>
        <vt:i4>16</vt:i4>
      </vt:variant>
      <vt:variant>
        <vt:lpstr>Títulos de diapositiva</vt:lpstr>
      </vt:variant>
      <vt:variant>
        <vt:i4>29</vt:i4>
      </vt:variant>
    </vt:vector>
  </HeadingPairs>
  <TitlesOfParts>
    <vt:vector size="57" baseType="lpstr">
      <vt:lpstr>Times New Roman</vt:lpstr>
      <vt:lpstr>Herculanum</vt:lpstr>
      <vt:lpstr>ＭＳ Ｐゴシック</vt:lpstr>
      <vt:lpstr>Palatino</vt:lpstr>
      <vt:lpstr>Gill Sans</vt:lpstr>
      <vt:lpstr>Arial</vt:lpstr>
      <vt:lpstr>Arial Narrow</vt:lpstr>
      <vt:lpstr>Stylus BT</vt:lpstr>
      <vt:lpstr>Comic Sans MS</vt:lpstr>
      <vt:lpstr>Lucida Grande</vt:lpstr>
      <vt:lpstr>Calibri</vt:lpstr>
      <vt:lpstr>Wingdings</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dc:title>
  <dc:creator>Packard Bell</dc:creator>
  <cp:lastModifiedBy>Packard Bell</cp:lastModifiedBy>
  <cp:revision>57</cp:revision>
  <cp:lastPrinted>1601-01-01T00:00:00Z</cp:lastPrinted>
  <dcterms:created xsi:type="dcterms:W3CDTF">2013-05-09T03:28:06Z</dcterms:created>
  <dcterms:modified xsi:type="dcterms:W3CDTF">2014-02-27T08:55:58Z</dcterms:modified>
</cp:coreProperties>
</file>